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75" r:id="rId5"/>
    <p:sldId id="279" r:id="rId6"/>
    <p:sldId id="280" r:id="rId7"/>
    <p:sldId id="262" r:id="rId8"/>
    <p:sldId id="276" r:id="rId9"/>
    <p:sldId id="265" r:id="rId10"/>
    <p:sldId id="277" r:id="rId11"/>
    <p:sldId id="278" r:id="rId12"/>
    <p:sldId id="267" r:id="rId13"/>
    <p:sldId id="269" r:id="rId14"/>
    <p:sldId id="272" r:id="rId15"/>
    <p:sldId id="270" r:id="rId16"/>
    <p:sldId id="271" r:id="rId17"/>
    <p:sldId id="268" r:id="rId18"/>
    <p:sldId id="273" r:id="rId19"/>
    <p:sldId id="274" r:id="rId20"/>
  </p:sldIdLst>
  <p:sldSz cx="14630400" cy="8229600"/>
  <p:notesSz cx="8229600" cy="14630400"/>
  <p:embeddedFontLst>
    <p:embeddedFont>
      <p:font typeface="Merriweather" panose="00000500000000000000" pitchFamily="2" charset="0"/>
      <p:regular r:id="rId22"/>
      <p:bold r:id="rId23"/>
    </p:embeddedFont>
  </p:embeddedFontLst>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30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001"/>
          </a:p>
        </p:txBody>
      </p:sp>
      <p:sp>
        <p:nvSpPr>
          <p:cNvPr id="4" name="Text 1"/>
          <p:cNvSpPr/>
          <p:nvPr/>
        </p:nvSpPr>
        <p:spPr>
          <a:xfrm>
            <a:off x="1185029" y="2574846"/>
            <a:ext cx="12260223" cy="2314575"/>
          </a:xfrm>
          <a:prstGeom prst="rect">
            <a:avLst/>
          </a:prstGeom>
          <a:noFill/>
          <a:ln/>
        </p:spPr>
        <p:txBody>
          <a:bodyPr wrap="squar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Parallel Social Behavior-Based Algorithm for Influential User Identification - PSAIIM</a:t>
            </a:r>
            <a:endParaRPr lang="en-US" sz="4850" dirty="0"/>
          </a:p>
        </p:txBody>
      </p:sp>
      <p:sp>
        <p:nvSpPr>
          <p:cNvPr id="5" name="Text 2"/>
          <p:cNvSpPr/>
          <p:nvPr/>
        </p:nvSpPr>
        <p:spPr>
          <a:xfrm>
            <a:off x="1185029" y="5259705"/>
            <a:ext cx="12260223" cy="395049"/>
          </a:xfrm>
          <a:prstGeom prst="rect">
            <a:avLst/>
          </a:prstGeom>
          <a:noFill/>
          <a:ln/>
        </p:spPr>
        <p:txBody>
          <a:bodyPr wrap="none" lIns="0" tIns="0" rIns="0" bIns="0" rtlCol="0" anchor="t"/>
          <a:lstStyle/>
          <a:p>
            <a:pPr marL="0" indent="0" algn="ctr">
              <a:lnSpc>
                <a:spcPts val="3100"/>
              </a:lnSpc>
              <a:buNone/>
            </a:pPr>
            <a:r>
              <a:rPr lang="en-US" sz="1900" dirty="0">
                <a:solidFill>
                  <a:srgbClr val="E2E6E9"/>
                </a:solidFill>
                <a:latin typeface="Merriweather" pitchFamily="34" charset="0"/>
                <a:ea typeface="Merriweather" pitchFamily="34" charset="-122"/>
                <a:cs typeface="Merriweather" pitchFamily="34" charset="-120"/>
              </a:rPr>
              <a:t>Presenters: Ahmed Ali Zahid, Shaharyar Rizwan, Moazzam Hafeez</a:t>
            </a:r>
            <a:endParaRPr lang="en-US" sz="19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001"/>
          </a:p>
        </p:txBody>
      </p:sp>
      <p:sp>
        <p:nvSpPr>
          <p:cNvPr id="4" name="Text 1"/>
          <p:cNvSpPr/>
          <p:nvPr/>
        </p:nvSpPr>
        <p:spPr>
          <a:xfrm>
            <a:off x="762238" y="599123"/>
            <a:ext cx="8923139" cy="680561"/>
          </a:xfrm>
          <a:prstGeom prst="rect">
            <a:avLst/>
          </a:prstGeom>
          <a:noFill/>
          <a:ln/>
        </p:spPr>
        <p:txBody>
          <a:bodyPr wrap="none" lIns="0" tIns="0" rIns="0" bIns="0" rtlCol="0" anchor="t"/>
          <a:lstStyle/>
          <a:p>
            <a:pPr marL="0" indent="0" algn="l">
              <a:lnSpc>
                <a:spcPts val="5350"/>
              </a:lnSpc>
              <a:buNone/>
            </a:pPr>
            <a:r>
              <a:rPr lang="en-US" sz="4250" dirty="0">
                <a:solidFill>
                  <a:srgbClr val="F5F0F0"/>
                </a:solidFill>
                <a:latin typeface="Merriweather" pitchFamily="34" charset="0"/>
                <a:ea typeface="Merriweather" pitchFamily="34" charset="-122"/>
                <a:cs typeface="Merriweather" pitchFamily="34" charset="-120"/>
              </a:rPr>
              <a:t>Parallelization Strategy in PSAIIM</a:t>
            </a:r>
            <a:endParaRPr lang="en-US" sz="4250" dirty="0"/>
          </a:p>
        </p:txBody>
      </p:sp>
      <p:pic>
        <p:nvPicPr>
          <p:cNvPr id="5" name="Image 1" descr="preencoded.png"/>
          <p:cNvPicPr>
            <a:picLocks noChangeAspect="1"/>
          </p:cNvPicPr>
          <p:nvPr/>
        </p:nvPicPr>
        <p:blipFill>
          <a:blip r:embed="rId4"/>
          <a:stretch>
            <a:fillRect/>
          </a:stretch>
        </p:blipFill>
        <p:spPr>
          <a:xfrm>
            <a:off x="762238" y="1606272"/>
            <a:ext cx="1088946" cy="1306711"/>
          </a:xfrm>
          <a:prstGeom prst="rect">
            <a:avLst/>
          </a:prstGeom>
        </p:spPr>
      </p:pic>
      <p:sp>
        <p:nvSpPr>
          <p:cNvPr id="6" name="Text 2"/>
          <p:cNvSpPr/>
          <p:nvPr/>
        </p:nvSpPr>
        <p:spPr>
          <a:xfrm>
            <a:off x="2177772" y="1824038"/>
            <a:ext cx="2904173" cy="340281"/>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Community Detection</a:t>
            </a:r>
            <a:endParaRPr lang="en-US" sz="2100" dirty="0"/>
          </a:p>
        </p:txBody>
      </p:sp>
      <p:sp>
        <p:nvSpPr>
          <p:cNvPr id="7" name="Text 3"/>
          <p:cNvSpPr/>
          <p:nvPr/>
        </p:nvSpPr>
        <p:spPr>
          <a:xfrm>
            <a:off x="2177772" y="2294930"/>
            <a:ext cx="11690390" cy="348377"/>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Partitions graph into independent SCC and CAC units</a:t>
            </a:r>
            <a:endParaRPr lang="en-US" sz="1700" dirty="0"/>
          </a:p>
        </p:txBody>
      </p:sp>
      <p:pic>
        <p:nvPicPr>
          <p:cNvPr id="8" name="Image 2" descr="preencoded.png"/>
          <p:cNvPicPr>
            <a:picLocks noChangeAspect="1"/>
          </p:cNvPicPr>
          <p:nvPr/>
        </p:nvPicPr>
        <p:blipFill>
          <a:blip r:embed="rId5"/>
          <a:stretch>
            <a:fillRect/>
          </a:stretch>
        </p:blipFill>
        <p:spPr>
          <a:xfrm>
            <a:off x="762238" y="2912983"/>
            <a:ext cx="1088946" cy="1306711"/>
          </a:xfrm>
          <a:prstGeom prst="rect">
            <a:avLst/>
          </a:prstGeom>
        </p:spPr>
      </p:pic>
      <p:sp>
        <p:nvSpPr>
          <p:cNvPr id="9" name="Text 4"/>
          <p:cNvSpPr/>
          <p:nvPr/>
        </p:nvSpPr>
        <p:spPr>
          <a:xfrm>
            <a:off x="2177772" y="3130748"/>
            <a:ext cx="3567589" cy="340281"/>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OpenMP Parallel Execution</a:t>
            </a:r>
            <a:endParaRPr lang="en-US" sz="2100" dirty="0"/>
          </a:p>
        </p:txBody>
      </p:sp>
      <p:sp>
        <p:nvSpPr>
          <p:cNvPr id="10" name="Text 5"/>
          <p:cNvSpPr/>
          <p:nvPr/>
        </p:nvSpPr>
        <p:spPr>
          <a:xfrm>
            <a:off x="2177772" y="3601641"/>
            <a:ext cx="11690390" cy="348377"/>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Executes PageRank concurrently within partitions</a:t>
            </a:r>
            <a:endParaRPr lang="en-US" sz="1700" dirty="0"/>
          </a:p>
        </p:txBody>
      </p:sp>
      <p:pic>
        <p:nvPicPr>
          <p:cNvPr id="11" name="Image 3" descr="preencoded.png"/>
          <p:cNvPicPr>
            <a:picLocks noChangeAspect="1"/>
          </p:cNvPicPr>
          <p:nvPr/>
        </p:nvPicPr>
        <p:blipFill>
          <a:blip r:embed="rId6"/>
          <a:stretch>
            <a:fillRect/>
          </a:stretch>
        </p:blipFill>
        <p:spPr>
          <a:xfrm>
            <a:off x="762238" y="4219694"/>
            <a:ext cx="1088946" cy="1306711"/>
          </a:xfrm>
          <a:prstGeom prst="rect">
            <a:avLst/>
          </a:prstGeom>
        </p:spPr>
      </p:pic>
      <p:sp>
        <p:nvSpPr>
          <p:cNvPr id="12" name="Text 6"/>
          <p:cNvSpPr/>
          <p:nvPr/>
        </p:nvSpPr>
        <p:spPr>
          <a:xfrm>
            <a:off x="2177772" y="4437459"/>
            <a:ext cx="2722364" cy="340281"/>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Synchronization</a:t>
            </a:r>
            <a:endParaRPr lang="en-US" sz="2100" dirty="0"/>
          </a:p>
        </p:txBody>
      </p:sp>
      <p:sp>
        <p:nvSpPr>
          <p:cNvPr id="13" name="Text 7"/>
          <p:cNvSpPr/>
          <p:nvPr/>
        </p:nvSpPr>
        <p:spPr>
          <a:xfrm>
            <a:off x="2177772" y="4908352"/>
            <a:ext cx="11690390" cy="348377"/>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Level-wise sync respects DAG dependencies</a:t>
            </a:r>
            <a:endParaRPr lang="en-US" sz="1700" dirty="0"/>
          </a:p>
        </p:txBody>
      </p:sp>
      <p:pic>
        <p:nvPicPr>
          <p:cNvPr id="14" name="Image 4" descr="preencoded.png"/>
          <p:cNvPicPr>
            <a:picLocks noChangeAspect="1"/>
          </p:cNvPicPr>
          <p:nvPr/>
        </p:nvPicPr>
        <p:blipFill>
          <a:blip r:embed="rId7"/>
          <a:stretch>
            <a:fillRect/>
          </a:stretch>
        </p:blipFill>
        <p:spPr>
          <a:xfrm>
            <a:off x="762238" y="5526405"/>
            <a:ext cx="1088946" cy="2103953"/>
          </a:xfrm>
          <a:prstGeom prst="rect">
            <a:avLst/>
          </a:prstGeom>
        </p:spPr>
      </p:pic>
      <p:sp>
        <p:nvSpPr>
          <p:cNvPr id="15" name="Text 8"/>
          <p:cNvSpPr/>
          <p:nvPr/>
        </p:nvSpPr>
        <p:spPr>
          <a:xfrm>
            <a:off x="2177772" y="5744170"/>
            <a:ext cx="2722364" cy="340281"/>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Parallel Primitives</a:t>
            </a:r>
            <a:endParaRPr lang="en-US" sz="2100" dirty="0"/>
          </a:p>
        </p:txBody>
      </p:sp>
      <p:sp>
        <p:nvSpPr>
          <p:cNvPr id="16" name="Text 9"/>
          <p:cNvSpPr/>
          <p:nvPr/>
        </p:nvSpPr>
        <p:spPr>
          <a:xfrm>
            <a:off x="2177772" y="6215062"/>
            <a:ext cx="11690390"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Sort</a:t>
            </a:r>
          </a:p>
          <a:p>
            <a:pPr marL="342900" indent="-342900">
              <a:lnSpc>
                <a:spcPts val="2700"/>
              </a:lnSpc>
              <a:buSzPct val="100000"/>
              <a:buFontTx/>
              <a:buChar char="•"/>
            </a:pPr>
            <a:r>
              <a:rPr lang="en-US" sz="1700" dirty="0">
                <a:solidFill>
                  <a:srgbClr val="E2E6E9"/>
                </a:solidFill>
                <a:latin typeface="Merriweather" pitchFamily="34" charset="0"/>
                <a:ea typeface="Merriweather" pitchFamily="34" charset="-122"/>
                <a:cs typeface="Merriweather" pitchFamily="34" charset="-120"/>
              </a:rPr>
              <a:t>Scan</a:t>
            </a:r>
          </a:p>
          <a:p>
            <a:pPr marL="342900" indent="-342900">
              <a:lnSpc>
                <a:spcPts val="2700"/>
              </a:lnSpc>
              <a:buSzPct val="100000"/>
              <a:buFontTx/>
              <a:buChar char="•"/>
            </a:pPr>
            <a:r>
              <a:rPr lang="en-US" sz="1700" dirty="0">
                <a:solidFill>
                  <a:srgbClr val="E2E6E9"/>
                </a:solidFill>
                <a:latin typeface="Merriweather" pitchFamily="34" charset="0"/>
                <a:ea typeface="Merriweather" pitchFamily="34" charset="-122"/>
                <a:cs typeface="Merriweather" pitchFamily="34" charset="-120"/>
              </a:rPr>
              <a:t>Reduction</a:t>
            </a:r>
            <a:endParaRPr lang="en-US" sz="1700" dirty="0"/>
          </a:p>
          <a:p>
            <a:pPr marL="342900" indent="-342900">
              <a:lnSpc>
                <a:spcPts val="2700"/>
              </a:lnSpc>
              <a:buSzPct val="100000"/>
              <a:buFontTx/>
              <a:buChar char="•"/>
            </a:pPr>
            <a:endParaRPr lang="en-US" sz="1700" dirty="0"/>
          </a:p>
          <a:p>
            <a:pPr marL="342900" indent="-342900" algn="l">
              <a:lnSpc>
                <a:spcPts val="2700"/>
              </a:lnSpc>
              <a:buSzPct val="100000"/>
              <a:buChar char="•"/>
            </a:pPr>
            <a:endParaRPr lang="en-US" sz="1700" dirty="0"/>
          </a:p>
        </p:txBody>
      </p:sp>
      <p:sp>
        <p:nvSpPr>
          <p:cNvPr id="17" name="Text 10"/>
          <p:cNvSpPr/>
          <p:nvPr/>
        </p:nvSpPr>
        <p:spPr>
          <a:xfrm>
            <a:off x="2177772" y="6639639"/>
            <a:ext cx="11690390" cy="348377"/>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
        <p:nvSpPr>
          <p:cNvPr id="18" name="Text 11"/>
          <p:cNvSpPr/>
          <p:nvPr/>
        </p:nvSpPr>
        <p:spPr>
          <a:xfrm>
            <a:off x="2177772" y="7064216"/>
            <a:ext cx="11690390" cy="348377"/>
          </a:xfrm>
          <a:prstGeom prst="rect">
            <a:avLst/>
          </a:prstGeom>
          <a:noFill/>
          <a:ln/>
        </p:spPr>
        <p:txBody>
          <a:bodyPr wrap="none" lIns="0" tIns="0" rIns="0" bIns="0" rtlCol="0" anchor="t"/>
          <a:lstStyle/>
          <a:p>
            <a:pPr marL="342900" indent="-342900" algn="l">
              <a:lnSpc>
                <a:spcPts val="2700"/>
              </a:lnSpc>
              <a:buSzPct val="100000"/>
              <a:buChar char="•"/>
            </a:pPr>
            <a:endParaRPr lang="en-US" sz="17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685687"/>
            <a:ext cx="1269634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Algorithm Comparison and Benchmarking</a:t>
            </a:r>
            <a:endParaRPr lang="en-US" sz="4850" dirty="0"/>
          </a:p>
        </p:txBody>
      </p:sp>
      <p:pic>
        <p:nvPicPr>
          <p:cNvPr id="3" name="Image 0" descr="preencoded.png"/>
          <p:cNvPicPr>
            <a:picLocks noChangeAspect="1"/>
          </p:cNvPicPr>
          <p:nvPr/>
        </p:nvPicPr>
        <p:blipFill>
          <a:blip r:embed="rId3"/>
          <a:stretch>
            <a:fillRect/>
          </a:stretch>
        </p:blipFill>
        <p:spPr>
          <a:xfrm>
            <a:off x="863798" y="2827139"/>
            <a:ext cx="616982" cy="616982"/>
          </a:xfrm>
          <a:prstGeom prst="rect">
            <a:avLst/>
          </a:prstGeom>
        </p:spPr>
      </p:pic>
      <p:sp>
        <p:nvSpPr>
          <p:cNvPr id="4" name="Text 1"/>
          <p:cNvSpPr/>
          <p:nvPr/>
        </p:nvSpPr>
        <p:spPr>
          <a:xfrm>
            <a:off x="863798" y="369093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Methods Compared</a:t>
            </a:r>
            <a:endParaRPr lang="en-US" sz="2400" dirty="0"/>
          </a:p>
        </p:txBody>
      </p:sp>
      <p:sp>
        <p:nvSpPr>
          <p:cNvPr id="5" name="Text 2"/>
          <p:cNvSpPr/>
          <p:nvPr/>
        </p:nvSpPr>
        <p:spPr>
          <a:xfrm>
            <a:off x="863798" y="4224457"/>
            <a:ext cx="6266259"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SAIM (Sequential)</a:t>
            </a:r>
          </a:p>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Parallel GPU methods</a:t>
            </a:r>
          </a:p>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MLIM</a:t>
            </a:r>
          </a:p>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Linear Programming (LP)</a:t>
            </a:r>
          </a:p>
          <a:p>
            <a:pPr marL="342900" indent="-342900">
              <a:lnSpc>
                <a:spcPts val="3100"/>
              </a:lnSpc>
              <a:buSzPct val="100000"/>
              <a:buFontTx/>
              <a:buChar char="•"/>
            </a:pPr>
            <a:r>
              <a:rPr lang="en-US" sz="1900" dirty="0" err="1">
                <a:solidFill>
                  <a:srgbClr val="E2E6E9"/>
                </a:solidFill>
                <a:latin typeface="Merriweather" pitchFamily="34" charset="0"/>
                <a:ea typeface="Merriweather" pitchFamily="34" charset="-122"/>
                <a:cs typeface="Merriweather" pitchFamily="34" charset="-120"/>
              </a:rPr>
              <a:t>Coreness</a:t>
            </a:r>
            <a:r>
              <a:rPr lang="en-US" sz="1900" dirty="0">
                <a:solidFill>
                  <a:srgbClr val="E2E6E9"/>
                </a:solidFill>
                <a:latin typeface="Merriweather" pitchFamily="34" charset="0"/>
                <a:ea typeface="Merriweather" pitchFamily="34" charset="-122"/>
                <a:cs typeface="Merriweather" pitchFamily="34" charset="-120"/>
              </a:rPr>
              <a:t>, FBI</a:t>
            </a:r>
            <a:endParaRPr lang="en-US" sz="1900" dirty="0"/>
          </a:p>
          <a:p>
            <a:pPr marL="342900" indent="-342900">
              <a:lnSpc>
                <a:spcPts val="3100"/>
              </a:lnSpc>
              <a:buSzPct val="100000"/>
              <a:buFontTx/>
              <a:buChar char="•"/>
            </a:pPr>
            <a:endParaRPr lang="en-US" sz="1900" dirty="0"/>
          </a:p>
          <a:p>
            <a:pPr marL="342900" indent="-342900">
              <a:lnSpc>
                <a:spcPts val="3100"/>
              </a:lnSpc>
              <a:buSzPct val="100000"/>
              <a:buFontTx/>
              <a:buChar char="•"/>
            </a:pPr>
            <a:endParaRPr lang="en-US" sz="1900" dirty="0"/>
          </a:p>
          <a:p>
            <a:pPr marL="342900" indent="-342900">
              <a:lnSpc>
                <a:spcPts val="3100"/>
              </a:lnSpc>
              <a:buSzPct val="100000"/>
              <a:buFontTx/>
              <a:buChar char="•"/>
            </a:pPr>
            <a:endParaRPr lang="en-US" sz="1900" dirty="0"/>
          </a:p>
          <a:p>
            <a:pPr marL="342900" indent="-342900" algn="l">
              <a:lnSpc>
                <a:spcPts val="3100"/>
              </a:lnSpc>
              <a:buSzPct val="100000"/>
              <a:buChar char="•"/>
            </a:pPr>
            <a:endParaRPr lang="en-US" sz="1900" dirty="0"/>
          </a:p>
        </p:txBody>
      </p:sp>
      <p:sp>
        <p:nvSpPr>
          <p:cNvPr id="6" name="Text 3"/>
          <p:cNvSpPr/>
          <p:nvPr/>
        </p:nvSpPr>
        <p:spPr>
          <a:xfrm>
            <a:off x="863798" y="4705588"/>
            <a:ext cx="6266259" cy="394811"/>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7" name="Text 4"/>
          <p:cNvSpPr/>
          <p:nvPr/>
        </p:nvSpPr>
        <p:spPr>
          <a:xfrm>
            <a:off x="863798" y="4902993"/>
            <a:ext cx="6266259" cy="394811"/>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8" name="Text 5"/>
          <p:cNvSpPr/>
          <p:nvPr/>
        </p:nvSpPr>
        <p:spPr>
          <a:xfrm>
            <a:off x="863798" y="5131177"/>
            <a:ext cx="6266259" cy="394811"/>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9" name="Text 6"/>
          <p:cNvSpPr/>
          <p:nvPr/>
        </p:nvSpPr>
        <p:spPr>
          <a:xfrm>
            <a:off x="863798" y="6148983"/>
            <a:ext cx="6266259" cy="394811"/>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pic>
        <p:nvPicPr>
          <p:cNvPr id="10" name="Image 1" descr="preencoded.png"/>
          <p:cNvPicPr>
            <a:picLocks noChangeAspect="1"/>
          </p:cNvPicPr>
          <p:nvPr/>
        </p:nvPicPr>
        <p:blipFill>
          <a:blip r:embed="rId4"/>
          <a:stretch>
            <a:fillRect/>
          </a:stretch>
        </p:blipFill>
        <p:spPr>
          <a:xfrm>
            <a:off x="7500223" y="2827139"/>
            <a:ext cx="616982" cy="616982"/>
          </a:xfrm>
          <a:prstGeom prst="rect">
            <a:avLst/>
          </a:prstGeom>
        </p:spPr>
      </p:pic>
      <p:sp>
        <p:nvSpPr>
          <p:cNvPr id="11" name="Text 7"/>
          <p:cNvSpPr/>
          <p:nvPr/>
        </p:nvSpPr>
        <p:spPr>
          <a:xfrm>
            <a:off x="7500223" y="369093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PSAIIM Advantages</a:t>
            </a:r>
            <a:endParaRPr lang="en-US" sz="2400" dirty="0"/>
          </a:p>
        </p:txBody>
      </p:sp>
      <p:sp>
        <p:nvSpPr>
          <p:cNvPr id="12" name="Text 8"/>
          <p:cNvSpPr/>
          <p:nvPr/>
        </p:nvSpPr>
        <p:spPr>
          <a:xfrm>
            <a:off x="7500223" y="4224457"/>
            <a:ext cx="6266378"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Faster runtimes</a:t>
            </a:r>
          </a:p>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Higher influence spread</a:t>
            </a:r>
          </a:p>
          <a:p>
            <a:pPr marL="342900" indent="-342900">
              <a:lnSpc>
                <a:spcPts val="310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Lower memory use</a:t>
            </a:r>
            <a:endParaRPr lang="en-US" sz="1900" dirty="0"/>
          </a:p>
          <a:p>
            <a:pPr marL="342900" indent="-342900">
              <a:lnSpc>
                <a:spcPts val="3100"/>
              </a:lnSpc>
              <a:buSzPct val="100000"/>
              <a:buFontTx/>
              <a:buChar char="•"/>
            </a:pPr>
            <a:endParaRPr lang="en-US" sz="1900" dirty="0"/>
          </a:p>
          <a:p>
            <a:pPr marL="342900" indent="-342900" algn="l">
              <a:lnSpc>
                <a:spcPts val="3100"/>
              </a:lnSpc>
              <a:buSzPct val="100000"/>
              <a:buChar char="•"/>
            </a:pPr>
            <a:endParaRPr lang="en-US" sz="1900" dirty="0"/>
          </a:p>
        </p:txBody>
      </p:sp>
      <p:sp>
        <p:nvSpPr>
          <p:cNvPr id="13" name="Text 9"/>
          <p:cNvSpPr/>
          <p:nvPr/>
        </p:nvSpPr>
        <p:spPr>
          <a:xfrm>
            <a:off x="7500223" y="4705588"/>
            <a:ext cx="6266378" cy="394811"/>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14" name="Text 10"/>
          <p:cNvSpPr/>
          <p:nvPr/>
        </p:nvSpPr>
        <p:spPr>
          <a:xfrm>
            <a:off x="7500223" y="5186720"/>
            <a:ext cx="6266378" cy="394811"/>
          </a:xfrm>
          <a:prstGeom prst="rect">
            <a:avLst/>
          </a:prstGeom>
          <a:noFill/>
          <a:ln/>
        </p:spPr>
        <p:txBody>
          <a:bodyPr wrap="none" lIns="0" tIns="0" rIns="0" bIns="0" rtlCol="0" anchor="t"/>
          <a:lstStyle/>
          <a:p>
            <a:pPr algn="l">
              <a:lnSpc>
                <a:spcPts val="3100"/>
              </a:lnSpc>
              <a:buSzPct val="100000"/>
            </a:pPr>
            <a:endParaRPr lang="en-US" sz="19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58400" y="0"/>
            <a:ext cx="4572000" cy="8229600"/>
          </a:xfrm>
          <a:prstGeom prst="rect">
            <a:avLst/>
          </a:prstGeom>
        </p:spPr>
      </p:pic>
      <p:sp>
        <p:nvSpPr>
          <p:cNvPr id="3" name="Text 0"/>
          <p:cNvSpPr/>
          <p:nvPr/>
        </p:nvSpPr>
        <p:spPr>
          <a:xfrm>
            <a:off x="863797" y="844391"/>
            <a:ext cx="9441183" cy="1542574"/>
          </a:xfrm>
          <a:prstGeom prst="rect">
            <a:avLst/>
          </a:prstGeom>
          <a:noFill/>
          <a:ln/>
        </p:spPr>
        <p:txBody>
          <a:bodyPr wrap="square" lIns="0" tIns="0" rIns="0" bIns="0" rtlCol="0" anchor="t"/>
          <a:lstStyle/>
          <a:p>
            <a:pPr marL="0" marR="0" lvl="0" indent="0" algn="l" defTabSz="914400" rtl="0" eaLnBrk="1" fontAlgn="auto" latinLnBrk="0" hangingPunct="1">
              <a:lnSpc>
                <a:spcPts val="6050"/>
              </a:lnSpc>
              <a:spcBef>
                <a:spcPts val="0"/>
              </a:spcBef>
              <a:spcAft>
                <a:spcPts val="0"/>
              </a:spcAft>
              <a:buClrTx/>
              <a:buSzTx/>
              <a:buFontTx/>
              <a:buNone/>
              <a:tabLst/>
              <a:defRPr/>
            </a:pPr>
            <a:r>
              <a:rPr kumimoji="0" lang="en-US" sz="42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Datasets and Scale of Experiments</a:t>
            </a:r>
            <a:endParaRPr kumimoji="0" lang="en-US" sz="4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863798" y="2757130"/>
            <a:ext cx="8793910" cy="3560683"/>
          </a:xfrm>
          <a:prstGeom prst="roundRect">
            <a:avLst>
              <a:gd name="adj" fmla="val 2911"/>
            </a:avLst>
          </a:prstGeom>
          <a:noFill/>
          <a:ln w="15240">
            <a:solidFill>
              <a:srgbClr val="FFFFFF">
                <a:alpha val="24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hape 2"/>
          <p:cNvSpPr/>
          <p:nvPr/>
        </p:nvSpPr>
        <p:spPr>
          <a:xfrm>
            <a:off x="886658" y="2772370"/>
            <a:ext cx="8778670" cy="706041"/>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1126808" y="2927985"/>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Dataset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4787132" y="2872908"/>
            <a:ext cx="196012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Nodes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7205365" y="2872908"/>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Edges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hape 6"/>
          <p:cNvSpPr/>
          <p:nvPr/>
        </p:nvSpPr>
        <p:spPr>
          <a:xfrm>
            <a:off x="879038" y="3478411"/>
            <a:ext cx="8793910" cy="706041"/>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7"/>
          <p:cNvSpPr/>
          <p:nvPr/>
        </p:nvSpPr>
        <p:spPr>
          <a:xfrm>
            <a:off x="1126808" y="3634026"/>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Tencent Weibo</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4937415" y="3731063"/>
            <a:ext cx="196012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1M</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7298233" y="3604558"/>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33M</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hape 10"/>
          <p:cNvSpPr/>
          <p:nvPr/>
        </p:nvSpPr>
        <p:spPr>
          <a:xfrm>
            <a:off x="879037" y="4184452"/>
            <a:ext cx="8809151" cy="706041"/>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1126808" y="4340066"/>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Higgs Twitter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4787132" y="4340066"/>
            <a:ext cx="196012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456K</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p:cNvSpPr/>
          <p:nvPr/>
        </p:nvSpPr>
        <p:spPr>
          <a:xfrm>
            <a:off x="7282160" y="4340066"/>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14M</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Shape 14"/>
          <p:cNvSpPr/>
          <p:nvPr/>
        </p:nvSpPr>
        <p:spPr>
          <a:xfrm>
            <a:off x="879038" y="4890492"/>
            <a:ext cx="7385090" cy="706041"/>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1126808" y="5046107"/>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Twitter (Ego)</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6"/>
          <p:cNvSpPr/>
          <p:nvPr/>
        </p:nvSpPr>
        <p:spPr>
          <a:xfrm>
            <a:off x="4787132" y="5103831"/>
            <a:ext cx="196012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81K</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7"/>
          <p:cNvSpPr/>
          <p:nvPr/>
        </p:nvSpPr>
        <p:spPr>
          <a:xfrm>
            <a:off x="7282160" y="5053674"/>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1.7M</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hape 18"/>
          <p:cNvSpPr/>
          <p:nvPr/>
        </p:nvSpPr>
        <p:spPr>
          <a:xfrm>
            <a:off x="879038" y="5596533"/>
            <a:ext cx="8778670" cy="706041"/>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p:cNvSpPr/>
          <p:nvPr/>
        </p:nvSpPr>
        <p:spPr>
          <a:xfrm>
            <a:off x="1126808" y="5752147"/>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p2p-Gnutella4</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20"/>
          <p:cNvSpPr/>
          <p:nvPr/>
        </p:nvSpPr>
        <p:spPr>
          <a:xfrm>
            <a:off x="4787132" y="5752147"/>
            <a:ext cx="2041937" cy="508415"/>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10K</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1"/>
          <p:cNvSpPr/>
          <p:nvPr/>
        </p:nvSpPr>
        <p:spPr>
          <a:xfrm>
            <a:off x="7315200" y="5676781"/>
            <a:ext cx="1963936" cy="394811"/>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40K</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453866"/>
            <a:ext cx="4635579" cy="515660"/>
          </a:xfrm>
          <a:prstGeom prst="rect">
            <a:avLst/>
          </a:prstGeom>
          <a:noFill/>
          <a:ln/>
        </p:spPr>
        <p:txBody>
          <a:bodyPr wrap="none" lIns="0" tIns="0" rIns="0" bIns="0" rtlCol="0" anchor="t"/>
          <a:lstStyle/>
          <a:p>
            <a:pPr marL="0" marR="0" lvl="0" indent="0" algn="l" defTabSz="914400" rtl="0" eaLnBrk="1" fontAlgn="auto" latinLnBrk="0" hangingPunct="1">
              <a:lnSpc>
                <a:spcPts val="405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Influence Spread Graph</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1185029" y="1299567"/>
            <a:ext cx="12260223" cy="5656037"/>
          </a:xfrm>
          <a:prstGeom prst="rect">
            <a:avLst/>
          </a:prstGeom>
        </p:spPr>
      </p:pic>
      <p:sp>
        <p:nvSpPr>
          <p:cNvPr id="4" name="Shape 1"/>
          <p:cNvSpPr/>
          <p:nvPr/>
        </p:nvSpPr>
        <p:spPr>
          <a:xfrm>
            <a:off x="1963341" y="7135752"/>
            <a:ext cx="165021" cy="165021"/>
          </a:xfrm>
          <a:prstGeom prst="roundRect">
            <a:avLst>
              <a:gd name="adj" fmla="val 11082"/>
            </a:avLst>
          </a:prstGeom>
          <a:solidFill>
            <a:srgbClr val="0058E6"/>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2"/>
          <p:cNvSpPr/>
          <p:nvPr/>
        </p:nvSpPr>
        <p:spPr>
          <a:xfrm>
            <a:off x="2189321" y="7135752"/>
            <a:ext cx="912019"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Seed Nodes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3796546" y="7135752"/>
            <a:ext cx="165021" cy="165021"/>
          </a:xfrm>
          <a:prstGeom prst="roundRect">
            <a:avLst>
              <a:gd name="adj" fmla="val 11082"/>
            </a:avLst>
          </a:prstGeom>
          <a:solidFill>
            <a:srgbClr val="116C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p:cNvSpPr/>
          <p:nvPr/>
        </p:nvSpPr>
        <p:spPr>
          <a:xfrm>
            <a:off x="4022527" y="7135752"/>
            <a:ext cx="604718"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PSAIIM</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5"/>
          <p:cNvSpPr/>
          <p:nvPr/>
        </p:nvSpPr>
        <p:spPr>
          <a:xfrm>
            <a:off x="5871210" y="7135752"/>
            <a:ext cx="165021" cy="165021"/>
          </a:xfrm>
          <a:prstGeom prst="roundRect">
            <a:avLst>
              <a:gd name="adj" fmla="val 11082"/>
            </a:avLst>
          </a:prstGeom>
          <a:solidFill>
            <a:srgbClr val="3C87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6097191" y="7135752"/>
            <a:ext cx="593050"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Parallel</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7992189" y="7135752"/>
            <a:ext cx="165021" cy="165021"/>
          </a:xfrm>
          <a:prstGeom prst="roundRect">
            <a:avLst>
              <a:gd name="adj" fmla="val 11082"/>
            </a:avLst>
          </a:prstGeom>
          <a:solidFill>
            <a:srgbClr val="66A1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p:cNvSpPr/>
          <p:nvPr/>
        </p:nvSpPr>
        <p:spPr>
          <a:xfrm>
            <a:off x="8218170" y="7135752"/>
            <a:ext cx="488633"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MLIM</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9"/>
          <p:cNvSpPr/>
          <p:nvPr/>
        </p:nvSpPr>
        <p:spPr>
          <a:xfrm>
            <a:off x="10201989" y="7135752"/>
            <a:ext cx="165021" cy="165021"/>
          </a:xfrm>
          <a:prstGeom prst="roundRect">
            <a:avLst>
              <a:gd name="adj" fmla="val 11082"/>
            </a:avLst>
          </a:prstGeom>
          <a:solidFill>
            <a:srgbClr val="91BB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p:cNvSpPr/>
          <p:nvPr/>
        </p:nvSpPr>
        <p:spPr>
          <a:xfrm>
            <a:off x="10427970" y="7135752"/>
            <a:ext cx="206573"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LP</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1"/>
          <p:cNvSpPr/>
          <p:nvPr/>
        </p:nvSpPr>
        <p:spPr>
          <a:xfrm>
            <a:off x="11528822" y="7135752"/>
            <a:ext cx="165021" cy="165021"/>
          </a:xfrm>
          <a:prstGeom prst="roundRect">
            <a:avLst>
              <a:gd name="adj" fmla="val 11082"/>
            </a:avLst>
          </a:prstGeom>
          <a:solidFill>
            <a:srgbClr val="BBD5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11754802" y="7135752"/>
            <a:ext cx="269677"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FBI</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p:cNvSpPr/>
          <p:nvPr/>
        </p:nvSpPr>
        <p:spPr>
          <a:xfrm>
            <a:off x="1873395" y="7452933"/>
            <a:ext cx="12260223" cy="527923"/>
          </a:xfrm>
          <a:prstGeom prst="rect">
            <a:avLst/>
          </a:prstGeom>
          <a:noFill/>
          <a:ln/>
        </p:spPr>
        <p:txBody>
          <a:bodyPr wrap="squar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The line chart shows the influence spread (number of influenced users) as the number of seed nodes increases from 5 to 50. PSAIIM consistently outperforms all other algorithms, with significantly higher influence spread across all seed node quantities.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453866"/>
            <a:ext cx="4125992" cy="515660"/>
          </a:xfrm>
          <a:prstGeom prst="rect">
            <a:avLst/>
          </a:prstGeom>
          <a:noFill/>
          <a:ln/>
        </p:spPr>
        <p:txBody>
          <a:bodyPr wrap="none" lIns="0" tIns="0" rIns="0" bIns="0" rtlCol="0" anchor="t"/>
          <a:lstStyle/>
          <a:p>
            <a:pPr marL="0" marR="0" lvl="0" indent="0" algn="l" defTabSz="914400" rtl="0" eaLnBrk="1" fontAlgn="auto" latinLnBrk="0" hangingPunct="1">
              <a:lnSpc>
                <a:spcPts val="405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Speedup Graph</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1185029" y="1299568"/>
            <a:ext cx="12260223" cy="5943714"/>
          </a:xfrm>
          <a:prstGeom prst="rect">
            <a:avLst/>
          </a:prstGeom>
        </p:spPr>
      </p:pic>
      <p:sp>
        <p:nvSpPr>
          <p:cNvPr id="4" name="Shape 1"/>
          <p:cNvSpPr/>
          <p:nvPr/>
        </p:nvSpPr>
        <p:spPr>
          <a:xfrm>
            <a:off x="6517243" y="7238496"/>
            <a:ext cx="165021" cy="165021"/>
          </a:xfrm>
          <a:prstGeom prst="roundRect">
            <a:avLst>
              <a:gd name="adj" fmla="val 11082"/>
            </a:avLst>
          </a:prstGeom>
          <a:solidFill>
            <a:srgbClr val="0058E6"/>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2"/>
          <p:cNvSpPr/>
          <p:nvPr/>
        </p:nvSpPr>
        <p:spPr>
          <a:xfrm>
            <a:off x="6743224" y="7238496"/>
            <a:ext cx="495657"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Nodes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7391281" y="7238496"/>
            <a:ext cx="165021" cy="165021"/>
          </a:xfrm>
          <a:prstGeom prst="roundRect">
            <a:avLst>
              <a:gd name="adj" fmla="val 11082"/>
            </a:avLst>
          </a:prstGeom>
          <a:solidFill>
            <a:srgbClr val="66A1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p:cNvSpPr/>
          <p:nvPr/>
        </p:nvSpPr>
        <p:spPr>
          <a:xfrm>
            <a:off x="7617262" y="7238496"/>
            <a:ext cx="681395" cy="165021"/>
          </a:xfrm>
          <a:prstGeom prst="rect">
            <a:avLst/>
          </a:prstGeom>
          <a:noFill/>
          <a:ln/>
        </p:spPr>
        <p:txBody>
          <a:bodyPr wrap="none" lIns="0" tIns="0" rIns="0" bIns="0" rtlCol="0" anchor="t"/>
          <a:lstStyle/>
          <a:p>
            <a:pPr marL="0" marR="0" lvl="0" indent="0" algn="l" defTabSz="914400" rtl="0" eaLnBrk="1" fontAlgn="auto" latinLnBrk="0" hangingPunct="1">
              <a:lnSpc>
                <a:spcPts val="12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Speedup</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1185028" y="7701677"/>
            <a:ext cx="12260223" cy="527923"/>
          </a:xfrm>
          <a:prstGeom prst="rect">
            <a:avLst/>
          </a:prstGeom>
          <a:noFill/>
          <a:ln/>
        </p:spPr>
        <p:txBody>
          <a:bodyPr wrap="squar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This line chart demonstrates how the speedup factor increases as the number of nodes grows. With 1,000 nodes, the speedup is minimal at 1.18x, but as the dataset size increases to 1,000,000 nodes, the speedup reaches an impressive 15.24x, highlighting PSAIIM's excellent scalability for large networks.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447318"/>
            <a:ext cx="4187428" cy="508397"/>
          </a:xfrm>
          <a:prstGeom prst="rect">
            <a:avLst/>
          </a:prstGeom>
          <a:noFill/>
          <a:ln/>
        </p:spPr>
        <p:txBody>
          <a:bodyPr wrap="none" lIns="0" tIns="0" rIns="0" bIns="0" rtlCol="0" anchor="t"/>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Runtime Comparison</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1185029" y="1280993"/>
            <a:ext cx="12260223" cy="5684886"/>
          </a:xfrm>
          <a:prstGeom prst="rect">
            <a:avLst/>
          </a:prstGeom>
        </p:spPr>
      </p:pic>
      <p:sp>
        <p:nvSpPr>
          <p:cNvPr id="4" name="Text 1"/>
          <p:cNvSpPr/>
          <p:nvPr/>
        </p:nvSpPr>
        <p:spPr>
          <a:xfrm>
            <a:off x="1185029" y="7435760"/>
            <a:ext cx="12260223" cy="520303"/>
          </a:xfrm>
          <a:prstGeom prst="rect">
            <a:avLst/>
          </a:prstGeom>
          <a:noFill/>
          <a:ln/>
        </p:spPr>
        <p:txBody>
          <a:bodyPr wrap="squar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This bar chart compares the runtime in minutes for different algorithms on a dataset of 10,000 nodes. PSAIIM demonstrates the fastest execution time at just 3.5 minutes, which is significantly faster than all competing algorithms. FBI has the longest runtime at 12 minutes, making PSAIIM more than 3 times faster.</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453866"/>
            <a:ext cx="5504378" cy="515660"/>
          </a:xfrm>
          <a:prstGeom prst="rect">
            <a:avLst/>
          </a:prstGeom>
          <a:noFill/>
          <a:ln/>
        </p:spPr>
        <p:txBody>
          <a:bodyPr wrap="none" lIns="0" tIns="0" rIns="0" bIns="0" rtlCol="0" anchor="t"/>
          <a:lstStyle/>
          <a:p>
            <a:pPr marL="0" marR="0" lvl="0" indent="0" algn="l" defTabSz="914400" rtl="0" eaLnBrk="1" fontAlgn="auto" latinLnBrk="0" hangingPunct="1">
              <a:lnSpc>
                <a:spcPts val="405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Memory Usage Comparison</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1185029" y="1299567"/>
            <a:ext cx="12260223" cy="5748505"/>
          </a:xfrm>
          <a:prstGeom prst="rect">
            <a:avLst/>
          </a:prstGeom>
        </p:spPr>
      </p:pic>
      <p:sp>
        <p:nvSpPr>
          <p:cNvPr id="4" name="Text 1"/>
          <p:cNvSpPr/>
          <p:nvPr/>
        </p:nvSpPr>
        <p:spPr>
          <a:xfrm>
            <a:off x="1185029" y="7511772"/>
            <a:ext cx="12260223" cy="527923"/>
          </a:xfrm>
          <a:prstGeom prst="rect">
            <a:avLst/>
          </a:prstGeom>
          <a:noFill/>
          <a:ln/>
        </p:spPr>
        <p:txBody>
          <a:bodyPr wrap="squar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The memory usage comparison for the Tencent Weibo dataset shows that PSAIIM is the most memory-efficient algorithm, requiring only 1.6GB. This represents a significant improvement over Parallel and MLIM algorithms which require 2.2GB and 2.1GB respectively.</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37567" y="874783"/>
            <a:ext cx="8357711" cy="479941"/>
          </a:xfrm>
          <a:prstGeom prst="rect">
            <a:avLst/>
          </a:prstGeom>
          <a:noFill/>
          <a:ln/>
        </p:spPr>
        <p:txBody>
          <a:bodyPr wrap="none" lIns="0" tIns="0" rIns="0" bIns="0" rtlCol="0" anchor="t"/>
          <a:lstStyle/>
          <a:p>
            <a:pPr marL="0" marR="0" lvl="0" indent="0" algn="l" defTabSz="914400" rtl="0" eaLnBrk="1" fontAlgn="auto" latinLnBrk="0" hangingPunct="1">
              <a:lnSpc>
                <a:spcPts val="375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Strengths, Limitations, and Future Directions</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3"/>
          <a:stretch>
            <a:fillRect/>
          </a:stretch>
        </p:blipFill>
        <p:spPr>
          <a:xfrm>
            <a:off x="537567" y="1585105"/>
            <a:ext cx="767953" cy="1783437"/>
          </a:xfrm>
          <a:prstGeom prst="rect">
            <a:avLst/>
          </a:prstGeom>
        </p:spPr>
      </p:pic>
      <p:sp>
        <p:nvSpPr>
          <p:cNvPr id="5" name="Text 1"/>
          <p:cNvSpPr/>
          <p:nvPr/>
        </p:nvSpPr>
        <p:spPr>
          <a:xfrm>
            <a:off x="1535906" y="1738696"/>
            <a:ext cx="1920121"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Strengths</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24DF142F-A360-7D94-ED03-87D2E00EA167}"/>
              </a:ext>
            </a:extLst>
          </p:cNvPr>
          <p:cNvGrpSpPr/>
          <p:nvPr/>
        </p:nvGrpSpPr>
        <p:grpSpPr>
          <a:xfrm>
            <a:off x="1535906" y="2029784"/>
            <a:ext cx="12556927" cy="1144072"/>
            <a:chOff x="1535906" y="2029784"/>
            <a:chExt cx="12556927" cy="1144072"/>
          </a:xfrm>
        </p:grpSpPr>
        <p:sp>
          <p:nvSpPr>
            <p:cNvPr id="6" name="Text 2"/>
            <p:cNvSpPr/>
            <p:nvPr/>
          </p:nvSpPr>
          <p:spPr>
            <a:xfrm>
              <a:off x="1535906" y="2029784"/>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User behavior integration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3"/>
            <p:cNvSpPr/>
            <p:nvPr/>
          </p:nvSpPr>
          <p:spPr>
            <a:xfrm>
              <a:off x="1535906" y="2329227"/>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Perfect graph partitioning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1535906" y="2628669"/>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OpenMP parallel speedup</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1535906" y="2928111"/>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Accurate weighted influence modeling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 name="Image 2" descr="preencoded.png"/>
          <p:cNvPicPr>
            <a:picLocks noChangeAspect="1"/>
          </p:cNvPicPr>
          <p:nvPr/>
        </p:nvPicPr>
        <p:blipFill>
          <a:blip r:embed="rId4"/>
          <a:stretch>
            <a:fillRect/>
          </a:stretch>
        </p:blipFill>
        <p:spPr>
          <a:xfrm>
            <a:off x="537567" y="3368543"/>
            <a:ext cx="767953" cy="1483995"/>
          </a:xfrm>
          <a:prstGeom prst="rect">
            <a:avLst/>
          </a:prstGeom>
        </p:spPr>
      </p:pic>
      <p:sp>
        <p:nvSpPr>
          <p:cNvPr id="11" name="Text 6"/>
          <p:cNvSpPr/>
          <p:nvPr/>
        </p:nvSpPr>
        <p:spPr>
          <a:xfrm>
            <a:off x="1535906" y="3522133"/>
            <a:ext cx="1920121"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Weaknesses</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F13C6CB9-AB1B-D347-420F-7B4ABAD66A59}"/>
              </a:ext>
            </a:extLst>
          </p:cNvPr>
          <p:cNvGrpSpPr/>
          <p:nvPr/>
        </p:nvGrpSpPr>
        <p:grpSpPr>
          <a:xfrm>
            <a:off x="1535906" y="3813222"/>
            <a:ext cx="12556927" cy="844629"/>
            <a:chOff x="1535906" y="3813222"/>
            <a:chExt cx="12556927" cy="844629"/>
          </a:xfrm>
        </p:grpSpPr>
        <p:sp>
          <p:nvSpPr>
            <p:cNvPr id="12" name="Text 7"/>
            <p:cNvSpPr/>
            <p:nvPr/>
          </p:nvSpPr>
          <p:spPr>
            <a:xfrm>
              <a:off x="1535906" y="3813222"/>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Depends on semantic data quality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1535906" y="4112664"/>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Random semantics reduce accuracy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9"/>
            <p:cNvSpPr/>
            <p:nvPr/>
          </p:nvSpPr>
          <p:spPr>
            <a:xfrm>
              <a:off x="1535906" y="4412106"/>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Limited dynamic network handling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Image 3" descr="preencoded.png"/>
          <p:cNvPicPr>
            <a:picLocks noChangeAspect="1"/>
          </p:cNvPicPr>
          <p:nvPr/>
        </p:nvPicPr>
        <p:blipFill>
          <a:blip r:embed="rId5"/>
          <a:stretch>
            <a:fillRect/>
          </a:stretch>
        </p:blipFill>
        <p:spPr>
          <a:xfrm>
            <a:off x="537567" y="4852538"/>
            <a:ext cx="767953" cy="1483995"/>
          </a:xfrm>
          <a:prstGeom prst="rect">
            <a:avLst/>
          </a:prstGeom>
        </p:spPr>
      </p:pic>
      <p:sp>
        <p:nvSpPr>
          <p:cNvPr id="16" name="Text 10"/>
          <p:cNvSpPr/>
          <p:nvPr/>
        </p:nvSpPr>
        <p:spPr>
          <a:xfrm>
            <a:off x="1535906" y="5006128"/>
            <a:ext cx="1920121"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Future Work</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7A02D392-6540-B6D7-1A18-BB237F8B629A}"/>
              </a:ext>
            </a:extLst>
          </p:cNvPr>
          <p:cNvGrpSpPr/>
          <p:nvPr/>
        </p:nvGrpSpPr>
        <p:grpSpPr>
          <a:xfrm>
            <a:off x="1535906" y="5297216"/>
            <a:ext cx="12556927" cy="844630"/>
            <a:chOff x="1535906" y="5297216"/>
            <a:chExt cx="12556927" cy="844630"/>
          </a:xfrm>
        </p:grpSpPr>
        <p:grpSp>
          <p:nvGrpSpPr>
            <p:cNvPr id="21" name="Group 20">
              <a:extLst>
                <a:ext uri="{FF2B5EF4-FFF2-40B4-BE49-F238E27FC236}">
                  <a16:creationId xmlns:a16="http://schemas.microsoft.com/office/drawing/2014/main" id="{3D0FDEA6-3381-18CE-98C0-959A0E486A79}"/>
                </a:ext>
              </a:extLst>
            </p:cNvPr>
            <p:cNvGrpSpPr/>
            <p:nvPr/>
          </p:nvGrpSpPr>
          <p:grpSpPr>
            <a:xfrm>
              <a:off x="1535906" y="5297216"/>
              <a:ext cx="12556927" cy="545188"/>
              <a:chOff x="1535906" y="5297216"/>
              <a:chExt cx="12556927" cy="545188"/>
            </a:xfrm>
          </p:grpSpPr>
          <p:sp>
            <p:nvSpPr>
              <p:cNvPr id="17" name="Text 11"/>
              <p:cNvSpPr/>
              <p:nvPr/>
            </p:nvSpPr>
            <p:spPr>
              <a:xfrm>
                <a:off x="1535906" y="5297216"/>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Dynamic network adaption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2"/>
              <p:cNvSpPr/>
              <p:nvPr/>
            </p:nvSpPr>
            <p:spPr>
              <a:xfrm>
                <a:off x="1535906" y="5596659"/>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Group Influence Maximization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 13"/>
            <p:cNvSpPr/>
            <p:nvPr/>
          </p:nvSpPr>
          <p:spPr>
            <a:xfrm>
              <a:off x="1535906" y="5896101"/>
              <a:ext cx="12556927" cy="245745"/>
            </a:xfrm>
            <a:prstGeom prst="rect">
              <a:avLst/>
            </a:prstGeom>
            <a:noFill/>
            <a:ln/>
          </p:spPr>
          <p:txBody>
            <a:bodyPr wrap="none" lIns="0" tIns="0" rIns="0" bIns="0" rtlCol="0" anchor="t"/>
            <a:lstStyle/>
            <a:p>
              <a:pPr marL="342900" marR="0" lvl="0" indent="-342900" algn="l" defTabSz="914400" rtl="0" eaLnBrk="1" fontAlgn="auto" latinLnBrk="0" hangingPunct="1">
                <a:lnSpc>
                  <a:spcPts val="190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Distributed GPU scaling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1676519"/>
            <a:ext cx="7853839" cy="771525"/>
          </a:xfrm>
          <a:prstGeom prst="rect">
            <a:avLst/>
          </a:prstGeom>
          <a:noFill/>
          <a:ln/>
        </p:spPr>
        <p:txBody>
          <a:bodyPr wrap="none" lIns="0" tIns="0" rIns="0" bIns="0" rtlCol="0" anchor="t"/>
          <a:lstStyle/>
          <a:p>
            <a:pPr marL="0" marR="0" lvl="0" indent="0" algn="l" defTabSz="914400" rtl="0" eaLnBrk="1" fontAlgn="auto" latinLnBrk="0" hangingPunct="1">
              <a:lnSpc>
                <a:spcPts val="6050"/>
              </a:lnSpc>
              <a:spcBef>
                <a:spcPts val="0"/>
              </a:spcBef>
              <a:spcAft>
                <a:spcPts val="0"/>
              </a:spcAft>
              <a:buClrTx/>
              <a:buSzTx/>
              <a:buFontTx/>
              <a:buNone/>
              <a:tabLst/>
              <a:defRPr/>
            </a:pPr>
            <a:r>
              <a:rPr kumimoji="0" lang="en-US" sz="48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Conclusion</a:t>
            </a:r>
            <a:endParaRPr kumimoji="0" lang="en-US" sz="4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1185029" y="3095982"/>
            <a:ext cx="5828943" cy="3179326"/>
          </a:xfrm>
          <a:prstGeom prst="rect">
            <a:avLst/>
          </a:prstGeom>
        </p:spPr>
      </p:pic>
      <p:sp>
        <p:nvSpPr>
          <p:cNvPr id="4" name="Text 1"/>
          <p:cNvSpPr/>
          <p:nvPr/>
        </p:nvSpPr>
        <p:spPr>
          <a:xfrm>
            <a:off x="7623810" y="3065145"/>
            <a:ext cx="3086100" cy="385763"/>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Key Findings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7623810" y="3697724"/>
            <a:ext cx="5828943" cy="790099"/>
          </a:xfrm>
          <a:prstGeom prst="rect">
            <a:avLst/>
          </a:prstGeom>
          <a:noFill/>
          <a:ln/>
        </p:spPr>
        <p:txBody>
          <a:bodyPr wrap="square" lIns="0" tIns="0" rIns="0" bIns="0" rtlCol="0" anchor="t"/>
          <a:lstStyle/>
          <a:p>
            <a:pPr marL="342900" marR="0" lvl="0" indent="-342900" algn="l" defTabSz="914400" rtl="0" eaLnBrk="1" fontAlgn="auto" latinLnBrk="0" hangingPunct="1">
              <a:lnSpc>
                <a:spcPts val="31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PSAIIM combines semantics + parallelism uniquely.</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7623810" y="4574143"/>
            <a:ext cx="5828943" cy="790099"/>
          </a:xfrm>
          <a:prstGeom prst="rect">
            <a:avLst/>
          </a:prstGeom>
          <a:noFill/>
          <a:ln/>
        </p:spPr>
        <p:txBody>
          <a:bodyPr wrap="square" lIns="0" tIns="0" rIns="0" bIns="0" rtlCol="0" anchor="t"/>
          <a:lstStyle/>
          <a:p>
            <a:pPr marL="342900" marR="0" lvl="0" indent="-342900" algn="l" defTabSz="914400" rtl="0" eaLnBrk="1" fontAlgn="auto" latinLnBrk="0" hangingPunct="1">
              <a:lnSpc>
                <a:spcPts val="31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Outperforms classical and recent models in real-world and synthetic datasets.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7623810" y="5450562"/>
            <a:ext cx="5828943" cy="790099"/>
          </a:xfrm>
          <a:prstGeom prst="rect">
            <a:avLst/>
          </a:prstGeom>
          <a:noFill/>
          <a:ln/>
        </p:spPr>
        <p:txBody>
          <a:bodyPr wrap="square" lIns="0" tIns="0" rIns="0" bIns="0" rtlCol="0" anchor="t"/>
          <a:lstStyle/>
          <a:p>
            <a:pPr marL="342900" marR="0" lvl="0" indent="-342900" algn="l" defTabSz="914400" rtl="0" eaLnBrk="1" fontAlgn="auto" latinLnBrk="0" hangingPunct="1">
              <a:lnSpc>
                <a:spcPts val="31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Provides a scalable, fast, accurate solution to influence maximization.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3088719"/>
            <a:ext cx="8517612" cy="1064657"/>
          </a:xfrm>
          <a:prstGeom prst="rect">
            <a:avLst/>
          </a:prstGeom>
          <a:noFill/>
          <a:ln/>
        </p:spPr>
        <p:txBody>
          <a:bodyPr wrap="none" lIns="0" tIns="0" rIns="0" bIns="0" rtlCol="0" anchor="t"/>
          <a:lstStyle/>
          <a:p>
            <a:pPr marL="0" marR="0" lvl="0" indent="0" algn="l" defTabSz="914400" rtl="0" eaLnBrk="1" fontAlgn="auto" latinLnBrk="0" hangingPunct="1">
              <a:lnSpc>
                <a:spcPts val="8350"/>
              </a:lnSpc>
              <a:spcBef>
                <a:spcPts val="0"/>
              </a:spcBef>
              <a:spcAft>
                <a:spcPts val="0"/>
              </a:spcAft>
              <a:buClrTx/>
              <a:buSzTx/>
              <a:buFontTx/>
              <a:buNone/>
              <a:tabLst/>
              <a:defRPr/>
            </a:pPr>
            <a:r>
              <a:rPr kumimoji="0" lang="en-US" sz="67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Thanks. Questions?</a:t>
            </a:r>
            <a:endParaRPr kumimoji="0" lang="en-US" sz="6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1185029" y="4523661"/>
            <a:ext cx="4937760" cy="617101"/>
          </a:xfrm>
          <a:prstGeom prst="rect">
            <a:avLst/>
          </a:prstGeom>
          <a:noFill/>
          <a:ln/>
        </p:spPr>
        <p:txBody>
          <a:bodyPr wrap="none" lIns="0" tIns="0" rIns="0" bIns="0" rtlCol="0" anchor="t"/>
          <a:lstStyle/>
          <a:p>
            <a:pPr marL="0" marR="0" lvl="0" indent="0" algn="l" defTabSz="914400" rtl="0" eaLnBrk="1" fontAlgn="auto" latinLnBrk="0" hangingPunct="1">
              <a:lnSpc>
                <a:spcPts val="4850"/>
              </a:lnSpc>
              <a:spcBef>
                <a:spcPts val="0"/>
              </a:spcBef>
              <a:spcAft>
                <a:spcPts val="0"/>
              </a:spcAft>
              <a:buClrTx/>
              <a:buSzTx/>
              <a:buFontTx/>
              <a:buNone/>
              <a:tabLst/>
              <a:defRPr/>
            </a:pPr>
            <a:endParaRPr kumimoji="0" lang="en-US" sz="3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659368"/>
            <a:ext cx="8719899" cy="749260"/>
          </a:xfrm>
          <a:prstGeom prst="rect">
            <a:avLst/>
          </a:prstGeom>
          <a:noFill/>
          <a:ln/>
        </p:spPr>
        <p:txBody>
          <a:bodyPr wrap="none" lIns="0" tIns="0" rIns="0" bIns="0" rtlCol="0" anchor="t"/>
          <a:lstStyle/>
          <a:p>
            <a:pPr marL="0" indent="0" algn="l">
              <a:lnSpc>
                <a:spcPts val="5900"/>
              </a:lnSpc>
              <a:buNone/>
            </a:pPr>
            <a:r>
              <a:rPr lang="en-US" sz="4700" dirty="0">
                <a:solidFill>
                  <a:srgbClr val="F5F0F0"/>
                </a:solidFill>
                <a:latin typeface="Merriweather" pitchFamily="34" charset="0"/>
                <a:ea typeface="Merriweather" pitchFamily="34" charset="-122"/>
                <a:cs typeface="Merriweather" pitchFamily="34" charset="-120"/>
              </a:rPr>
              <a:t>Influence Maximization ( IM )</a:t>
            </a:r>
            <a:endParaRPr lang="en-US" sz="4700" dirty="0"/>
          </a:p>
        </p:txBody>
      </p:sp>
      <p:sp>
        <p:nvSpPr>
          <p:cNvPr id="3" name="Shape 1"/>
          <p:cNvSpPr/>
          <p:nvPr/>
        </p:nvSpPr>
        <p:spPr>
          <a:xfrm>
            <a:off x="7299841" y="1888093"/>
            <a:ext cx="30480" cy="5028724"/>
          </a:xfrm>
          <a:prstGeom prst="roundRect">
            <a:avLst>
              <a:gd name="adj" fmla="val 330411"/>
            </a:avLst>
          </a:prstGeom>
          <a:solidFill>
            <a:srgbClr val="194A99"/>
          </a:solidFill>
          <a:ln/>
        </p:spPr>
        <p:txBody>
          <a:bodyPr/>
          <a:lstStyle/>
          <a:p>
            <a:endParaRPr lang="en-001"/>
          </a:p>
        </p:txBody>
      </p:sp>
      <p:sp>
        <p:nvSpPr>
          <p:cNvPr id="4" name="Shape 2"/>
          <p:cNvSpPr/>
          <p:nvPr/>
        </p:nvSpPr>
        <p:spPr>
          <a:xfrm>
            <a:off x="6356568" y="2412206"/>
            <a:ext cx="719257" cy="30480"/>
          </a:xfrm>
          <a:prstGeom prst="roundRect">
            <a:avLst>
              <a:gd name="adj" fmla="val 330411"/>
            </a:avLst>
          </a:prstGeom>
          <a:solidFill>
            <a:srgbClr val="194A99"/>
          </a:solidFill>
          <a:ln/>
        </p:spPr>
        <p:txBody>
          <a:bodyPr/>
          <a:lstStyle/>
          <a:p>
            <a:endParaRPr lang="en-001"/>
          </a:p>
        </p:txBody>
      </p:sp>
      <p:sp>
        <p:nvSpPr>
          <p:cNvPr id="5" name="Shape 3"/>
          <p:cNvSpPr/>
          <p:nvPr/>
        </p:nvSpPr>
        <p:spPr>
          <a:xfrm>
            <a:off x="7045345" y="2157770"/>
            <a:ext cx="539472" cy="539472"/>
          </a:xfrm>
          <a:prstGeom prst="roundRect">
            <a:avLst>
              <a:gd name="adj" fmla="val 18668"/>
            </a:avLst>
          </a:prstGeom>
          <a:solidFill>
            <a:srgbClr val="003180"/>
          </a:solidFill>
          <a:ln w="7620">
            <a:solidFill>
              <a:srgbClr val="194A99"/>
            </a:solidFill>
            <a:prstDash val="solid"/>
          </a:ln>
        </p:spPr>
        <p:txBody>
          <a:bodyPr/>
          <a:lstStyle/>
          <a:p>
            <a:endParaRPr lang="en-001"/>
          </a:p>
        </p:txBody>
      </p:sp>
      <p:pic>
        <p:nvPicPr>
          <p:cNvPr id="6" name="Image 0" descr="preencoded.png"/>
          <p:cNvPicPr>
            <a:picLocks noChangeAspect="1"/>
          </p:cNvPicPr>
          <p:nvPr/>
        </p:nvPicPr>
        <p:blipFill>
          <a:blip r:embed="rId3"/>
          <a:stretch>
            <a:fillRect/>
          </a:stretch>
        </p:blipFill>
        <p:spPr>
          <a:xfrm>
            <a:off x="7135237" y="2202656"/>
            <a:ext cx="359569" cy="449580"/>
          </a:xfrm>
          <a:prstGeom prst="rect">
            <a:avLst/>
          </a:prstGeom>
        </p:spPr>
      </p:pic>
      <p:sp>
        <p:nvSpPr>
          <p:cNvPr id="7" name="Text 4"/>
          <p:cNvSpPr/>
          <p:nvPr/>
        </p:nvSpPr>
        <p:spPr>
          <a:xfrm>
            <a:off x="2519601" y="2127766"/>
            <a:ext cx="3596640" cy="449580"/>
          </a:xfrm>
          <a:prstGeom prst="rect">
            <a:avLst/>
          </a:prstGeom>
          <a:noFill/>
          <a:ln/>
        </p:spPr>
        <p:txBody>
          <a:bodyPr wrap="none" lIns="0" tIns="0" rIns="0" bIns="0" rtlCol="0" anchor="t"/>
          <a:lstStyle/>
          <a:p>
            <a:pPr marL="0" indent="0" algn="r">
              <a:lnSpc>
                <a:spcPts val="3500"/>
              </a:lnSpc>
              <a:buNone/>
            </a:pPr>
            <a:r>
              <a:rPr lang="en-US" sz="2800" dirty="0">
                <a:solidFill>
                  <a:srgbClr val="E2E6E9"/>
                </a:solidFill>
                <a:latin typeface="Merriweather" pitchFamily="34" charset="0"/>
                <a:ea typeface="Merriweather" pitchFamily="34" charset="-122"/>
                <a:cs typeface="Merriweather" pitchFamily="34" charset="-120"/>
              </a:rPr>
              <a:t>IM</a:t>
            </a:r>
            <a:endParaRPr lang="en-US" sz="2800" dirty="0"/>
          </a:p>
        </p:txBody>
      </p:sp>
      <p:sp>
        <p:nvSpPr>
          <p:cNvPr id="8" name="Text 5"/>
          <p:cNvSpPr/>
          <p:nvPr/>
        </p:nvSpPr>
        <p:spPr>
          <a:xfrm>
            <a:off x="1185029" y="2721173"/>
            <a:ext cx="4931212" cy="767239"/>
          </a:xfrm>
          <a:prstGeom prst="rect">
            <a:avLst/>
          </a:prstGeom>
          <a:noFill/>
          <a:ln/>
        </p:spPr>
        <p:txBody>
          <a:bodyPr wrap="square" lIns="0" tIns="0" rIns="0" bIns="0" rtlCol="0" anchor="t"/>
          <a:lstStyle/>
          <a:p>
            <a:pPr marL="0" indent="0" algn="r">
              <a:lnSpc>
                <a:spcPts val="3000"/>
              </a:lnSpc>
              <a:buNone/>
            </a:pPr>
            <a:r>
              <a:rPr lang="en-US" sz="1850" dirty="0">
                <a:solidFill>
                  <a:srgbClr val="E2E6E9"/>
                </a:solidFill>
                <a:latin typeface="Merriweather" pitchFamily="34" charset="0"/>
                <a:ea typeface="Merriweather" pitchFamily="34" charset="-122"/>
                <a:cs typeface="Merriweather" pitchFamily="34" charset="-120"/>
              </a:rPr>
              <a:t>  Identify users who spread information the most.</a:t>
            </a:r>
            <a:endParaRPr lang="en-US" sz="1850" dirty="0"/>
          </a:p>
        </p:txBody>
      </p:sp>
      <p:sp>
        <p:nvSpPr>
          <p:cNvPr id="9" name="Shape 6"/>
          <p:cNvSpPr/>
          <p:nvPr/>
        </p:nvSpPr>
        <p:spPr>
          <a:xfrm>
            <a:off x="7554337" y="3610928"/>
            <a:ext cx="719257" cy="30480"/>
          </a:xfrm>
          <a:prstGeom prst="roundRect">
            <a:avLst>
              <a:gd name="adj" fmla="val 330411"/>
            </a:avLst>
          </a:prstGeom>
          <a:solidFill>
            <a:srgbClr val="194A99"/>
          </a:solidFill>
          <a:ln/>
        </p:spPr>
        <p:txBody>
          <a:bodyPr/>
          <a:lstStyle/>
          <a:p>
            <a:endParaRPr lang="en-001"/>
          </a:p>
        </p:txBody>
      </p:sp>
      <p:sp>
        <p:nvSpPr>
          <p:cNvPr id="10" name="Shape 7"/>
          <p:cNvSpPr/>
          <p:nvPr/>
        </p:nvSpPr>
        <p:spPr>
          <a:xfrm>
            <a:off x="7045345" y="3356491"/>
            <a:ext cx="539472" cy="539472"/>
          </a:xfrm>
          <a:prstGeom prst="roundRect">
            <a:avLst>
              <a:gd name="adj" fmla="val 18668"/>
            </a:avLst>
          </a:prstGeom>
          <a:solidFill>
            <a:srgbClr val="003180"/>
          </a:solidFill>
          <a:ln w="7620">
            <a:solidFill>
              <a:srgbClr val="194A99"/>
            </a:solidFill>
            <a:prstDash val="solid"/>
          </a:ln>
        </p:spPr>
        <p:txBody>
          <a:bodyPr/>
          <a:lstStyle/>
          <a:p>
            <a:endParaRPr lang="en-001"/>
          </a:p>
        </p:txBody>
      </p:sp>
      <p:pic>
        <p:nvPicPr>
          <p:cNvPr id="11" name="Image 1" descr="preencoded.png"/>
          <p:cNvPicPr>
            <a:picLocks noChangeAspect="1"/>
          </p:cNvPicPr>
          <p:nvPr/>
        </p:nvPicPr>
        <p:blipFill>
          <a:blip r:embed="rId4"/>
          <a:stretch>
            <a:fillRect/>
          </a:stretch>
        </p:blipFill>
        <p:spPr>
          <a:xfrm>
            <a:off x="7135237" y="3401378"/>
            <a:ext cx="359569" cy="449580"/>
          </a:xfrm>
          <a:prstGeom prst="rect">
            <a:avLst/>
          </a:prstGeom>
        </p:spPr>
      </p:pic>
      <p:sp>
        <p:nvSpPr>
          <p:cNvPr id="12" name="Text 8"/>
          <p:cNvSpPr/>
          <p:nvPr/>
        </p:nvSpPr>
        <p:spPr>
          <a:xfrm>
            <a:off x="8513921" y="3326487"/>
            <a:ext cx="3596640" cy="449580"/>
          </a:xfrm>
          <a:prstGeom prst="rect">
            <a:avLst/>
          </a:prstGeom>
          <a:noFill/>
          <a:ln/>
        </p:spPr>
        <p:txBody>
          <a:bodyPr wrap="none" lIns="0" tIns="0" rIns="0" bIns="0" rtlCol="0" anchor="t"/>
          <a:lstStyle/>
          <a:p>
            <a:pPr marL="0" indent="0" algn="l">
              <a:lnSpc>
                <a:spcPts val="3500"/>
              </a:lnSpc>
              <a:buNone/>
            </a:pPr>
            <a:r>
              <a:rPr lang="en-US" sz="2800" dirty="0">
                <a:solidFill>
                  <a:srgbClr val="E2E6E9"/>
                </a:solidFill>
                <a:latin typeface="Merriweather" pitchFamily="34" charset="0"/>
                <a:ea typeface="Merriweather" pitchFamily="34" charset="-122"/>
                <a:cs typeface="Merriweather" pitchFamily="34" charset="-120"/>
              </a:rPr>
              <a:t>Applications</a:t>
            </a:r>
            <a:endParaRPr lang="en-US" sz="2800" dirty="0"/>
          </a:p>
        </p:txBody>
      </p:sp>
      <p:sp>
        <p:nvSpPr>
          <p:cNvPr id="13" name="Text 9"/>
          <p:cNvSpPr/>
          <p:nvPr/>
        </p:nvSpPr>
        <p:spPr>
          <a:xfrm>
            <a:off x="8513921" y="3919895"/>
            <a:ext cx="4931331" cy="767239"/>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Viral marketing, Epidemic control, Political campaigns.</a:t>
            </a:r>
            <a:endParaRPr lang="en-US" sz="1850" dirty="0"/>
          </a:p>
        </p:txBody>
      </p:sp>
      <p:sp>
        <p:nvSpPr>
          <p:cNvPr id="14" name="Shape 10"/>
          <p:cNvSpPr/>
          <p:nvPr/>
        </p:nvSpPr>
        <p:spPr>
          <a:xfrm>
            <a:off x="6356568" y="4689872"/>
            <a:ext cx="719257" cy="30480"/>
          </a:xfrm>
          <a:prstGeom prst="roundRect">
            <a:avLst>
              <a:gd name="adj" fmla="val 330411"/>
            </a:avLst>
          </a:prstGeom>
          <a:solidFill>
            <a:srgbClr val="194A99"/>
          </a:solidFill>
          <a:ln/>
        </p:spPr>
        <p:txBody>
          <a:bodyPr/>
          <a:lstStyle/>
          <a:p>
            <a:endParaRPr lang="en-001"/>
          </a:p>
        </p:txBody>
      </p:sp>
      <p:sp>
        <p:nvSpPr>
          <p:cNvPr id="15" name="Shape 11"/>
          <p:cNvSpPr/>
          <p:nvPr/>
        </p:nvSpPr>
        <p:spPr>
          <a:xfrm>
            <a:off x="7045345" y="4435435"/>
            <a:ext cx="539472" cy="539472"/>
          </a:xfrm>
          <a:prstGeom prst="roundRect">
            <a:avLst>
              <a:gd name="adj" fmla="val 18668"/>
            </a:avLst>
          </a:prstGeom>
          <a:solidFill>
            <a:srgbClr val="003180"/>
          </a:solidFill>
          <a:ln w="7620">
            <a:solidFill>
              <a:srgbClr val="194A99"/>
            </a:solidFill>
            <a:prstDash val="solid"/>
          </a:ln>
        </p:spPr>
        <p:txBody>
          <a:bodyPr/>
          <a:lstStyle/>
          <a:p>
            <a:endParaRPr lang="en-001"/>
          </a:p>
        </p:txBody>
      </p:sp>
      <p:pic>
        <p:nvPicPr>
          <p:cNvPr id="16" name="Image 2" descr="preencoded.png"/>
          <p:cNvPicPr>
            <a:picLocks noChangeAspect="1"/>
          </p:cNvPicPr>
          <p:nvPr/>
        </p:nvPicPr>
        <p:blipFill>
          <a:blip r:embed="rId5"/>
          <a:stretch>
            <a:fillRect/>
          </a:stretch>
        </p:blipFill>
        <p:spPr>
          <a:xfrm>
            <a:off x="7135237" y="4480322"/>
            <a:ext cx="359569" cy="449580"/>
          </a:xfrm>
          <a:prstGeom prst="rect">
            <a:avLst/>
          </a:prstGeom>
        </p:spPr>
      </p:pic>
      <p:sp>
        <p:nvSpPr>
          <p:cNvPr id="17" name="Text 12"/>
          <p:cNvSpPr/>
          <p:nvPr/>
        </p:nvSpPr>
        <p:spPr>
          <a:xfrm>
            <a:off x="2519601" y="4405432"/>
            <a:ext cx="3596640" cy="449580"/>
          </a:xfrm>
          <a:prstGeom prst="rect">
            <a:avLst/>
          </a:prstGeom>
          <a:noFill/>
          <a:ln/>
        </p:spPr>
        <p:txBody>
          <a:bodyPr wrap="none" lIns="0" tIns="0" rIns="0" bIns="0" rtlCol="0" anchor="t"/>
          <a:lstStyle/>
          <a:p>
            <a:pPr marL="0" indent="0" algn="r">
              <a:lnSpc>
                <a:spcPts val="3500"/>
              </a:lnSpc>
              <a:buNone/>
            </a:pPr>
            <a:r>
              <a:rPr lang="en-US" sz="2800" dirty="0">
                <a:solidFill>
                  <a:srgbClr val="E2E6E9"/>
                </a:solidFill>
                <a:latin typeface="Merriweather" pitchFamily="34" charset="0"/>
                <a:ea typeface="Merriweather" pitchFamily="34" charset="-122"/>
                <a:cs typeface="Merriweather" pitchFamily="34" charset="-120"/>
              </a:rPr>
              <a:t>Why PSAIIM?</a:t>
            </a:r>
            <a:endParaRPr lang="en-US" sz="2800" dirty="0"/>
          </a:p>
        </p:txBody>
      </p:sp>
      <p:sp>
        <p:nvSpPr>
          <p:cNvPr id="18" name="Text 13"/>
          <p:cNvSpPr/>
          <p:nvPr/>
        </p:nvSpPr>
        <p:spPr>
          <a:xfrm>
            <a:off x="1185029" y="4998839"/>
            <a:ext cx="4931212" cy="1504703"/>
          </a:xfrm>
          <a:prstGeom prst="rect">
            <a:avLst/>
          </a:prstGeom>
          <a:noFill/>
          <a:ln/>
        </p:spPr>
        <p:txBody>
          <a:bodyPr wrap="square" lIns="0" tIns="0" rIns="0" bIns="0" rtlCol="0" anchor="t"/>
          <a:lstStyle/>
          <a:p>
            <a:pPr marL="0" indent="0" algn="r">
              <a:lnSpc>
                <a:spcPts val="3000"/>
              </a:lnSpc>
              <a:buNone/>
            </a:pPr>
            <a:r>
              <a:rPr lang="en-US" sz="1850" dirty="0">
                <a:solidFill>
                  <a:srgbClr val="E2E6E9"/>
                </a:solidFill>
                <a:latin typeface="Merriweather" pitchFamily="34" charset="0"/>
                <a:ea typeface="Merriweather" pitchFamily="34" charset="-122"/>
                <a:cs typeface="Merriweather" pitchFamily="34" charset="-120"/>
              </a:rPr>
              <a:t>Traditional IM methods focus on network   structure alone.    </a:t>
            </a:r>
          </a:p>
          <a:p>
            <a:pPr marL="0" indent="0" algn="r">
              <a:lnSpc>
                <a:spcPts val="3000"/>
              </a:lnSpc>
              <a:buNone/>
            </a:pPr>
            <a:r>
              <a:rPr lang="en-US" sz="1850" dirty="0">
                <a:solidFill>
                  <a:srgbClr val="E2E6E9"/>
                </a:solidFill>
                <a:latin typeface="Merriweather" pitchFamily="34" charset="0"/>
                <a:ea typeface="Merriweather" pitchFamily="34" charset="-122"/>
                <a:cs typeface="Merriweather" pitchFamily="34" charset="-120"/>
              </a:rPr>
              <a:t>Social behaviors critical but under explored</a:t>
            </a:r>
            <a:endParaRPr lang="en-US" sz="1850" dirty="0"/>
          </a:p>
        </p:txBody>
      </p:sp>
      <p:sp>
        <p:nvSpPr>
          <p:cNvPr id="19" name="Text 14"/>
          <p:cNvSpPr/>
          <p:nvPr/>
        </p:nvSpPr>
        <p:spPr>
          <a:xfrm>
            <a:off x="1185029" y="5909905"/>
            <a:ext cx="4931212" cy="767239"/>
          </a:xfrm>
          <a:prstGeom prst="rect">
            <a:avLst/>
          </a:prstGeom>
          <a:noFill/>
          <a:ln/>
        </p:spPr>
        <p:txBody>
          <a:bodyPr wrap="square" lIns="0" tIns="0" rIns="0" bIns="0" rtlCol="0" anchor="t"/>
          <a:lstStyle/>
          <a:p>
            <a:pPr marL="0" indent="0" algn="r">
              <a:lnSpc>
                <a:spcPts val="3000"/>
              </a:lnSpc>
              <a:buNone/>
            </a:pPr>
            <a:r>
              <a:rPr lang="en-US" sz="1850" dirty="0">
                <a:solidFill>
                  <a:srgbClr val="E2E6E9"/>
                </a:solidFill>
                <a:latin typeface="Merriweather" pitchFamily="34" charset="0"/>
                <a:ea typeface="Merriweather" pitchFamily="34" charset="-122"/>
                <a:cs typeface="Merriweather" pitchFamily="34" charset="-120"/>
              </a:rPr>
              <a:t>.</a:t>
            </a:r>
            <a:endParaRPr lang="en-US" sz="1850" dirty="0"/>
          </a:p>
        </p:txBody>
      </p:sp>
      <p:sp>
        <p:nvSpPr>
          <p:cNvPr id="20" name="Text 15"/>
          <p:cNvSpPr/>
          <p:nvPr/>
        </p:nvSpPr>
        <p:spPr>
          <a:xfrm>
            <a:off x="1185029" y="7186493"/>
            <a:ext cx="12260223" cy="383619"/>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32219"/>
          </a:xfrm>
          <a:prstGeom prst="rect">
            <a:avLst/>
          </a:prstGeom>
        </p:spPr>
      </p:pic>
      <p:sp>
        <p:nvSpPr>
          <p:cNvPr id="3" name="Text 0"/>
          <p:cNvSpPr/>
          <p:nvPr/>
        </p:nvSpPr>
        <p:spPr>
          <a:xfrm>
            <a:off x="840700" y="660559"/>
            <a:ext cx="6520458" cy="750689"/>
          </a:xfrm>
          <a:prstGeom prst="rect">
            <a:avLst/>
          </a:prstGeom>
          <a:noFill/>
          <a:ln/>
        </p:spPr>
        <p:txBody>
          <a:bodyPr wrap="none" lIns="0" tIns="0" rIns="0" bIns="0" rtlCol="0" anchor="t"/>
          <a:lstStyle/>
          <a:p>
            <a:pPr marL="0" indent="0" algn="l">
              <a:lnSpc>
                <a:spcPts val="5900"/>
              </a:lnSpc>
              <a:buNone/>
            </a:pPr>
            <a:r>
              <a:rPr lang="en-US" sz="4700" dirty="0">
                <a:solidFill>
                  <a:srgbClr val="F5F0F0"/>
                </a:solidFill>
                <a:latin typeface="Merriweather" pitchFamily="34" charset="0"/>
                <a:ea typeface="Merriweather" pitchFamily="34" charset="-122"/>
                <a:cs typeface="Merriweather" pitchFamily="34" charset="-120"/>
              </a:rPr>
              <a:t>Motivation for PSAIIM</a:t>
            </a:r>
            <a:endParaRPr lang="en-US" sz="4700" dirty="0"/>
          </a:p>
        </p:txBody>
      </p:sp>
      <p:sp>
        <p:nvSpPr>
          <p:cNvPr id="4" name="Shape 1"/>
          <p:cNvSpPr/>
          <p:nvPr/>
        </p:nvSpPr>
        <p:spPr>
          <a:xfrm>
            <a:off x="840700" y="2041684"/>
            <a:ext cx="540425" cy="540425"/>
          </a:xfrm>
          <a:prstGeom prst="roundRect">
            <a:avLst>
              <a:gd name="adj" fmla="val 18669"/>
            </a:avLst>
          </a:prstGeom>
          <a:solidFill>
            <a:srgbClr val="003180"/>
          </a:solidFill>
          <a:ln w="7620">
            <a:solidFill>
              <a:srgbClr val="194A99"/>
            </a:solidFill>
            <a:prstDash val="solid"/>
          </a:ln>
        </p:spPr>
        <p:txBody>
          <a:bodyPr/>
          <a:lstStyle/>
          <a:p>
            <a:endParaRPr lang="en-001"/>
          </a:p>
        </p:txBody>
      </p:sp>
      <p:pic>
        <p:nvPicPr>
          <p:cNvPr id="5" name="Image 1" descr="preencoded.png"/>
          <p:cNvPicPr>
            <a:picLocks noChangeAspect="1"/>
          </p:cNvPicPr>
          <p:nvPr/>
        </p:nvPicPr>
        <p:blipFill>
          <a:blip r:embed="rId4"/>
          <a:stretch>
            <a:fillRect/>
          </a:stretch>
        </p:blipFill>
        <p:spPr>
          <a:xfrm>
            <a:off x="930712" y="2086689"/>
            <a:ext cx="360283" cy="450294"/>
          </a:xfrm>
          <a:prstGeom prst="rect">
            <a:avLst/>
          </a:prstGeom>
        </p:spPr>
      </p:pic>
      <p:sp>
        <p:nvSpPr>
          <p:cNvPr id="6" name="Text 2"/>
          <p:cNvSpPr/>
          <p:nvPr/>
        </p:nvSpPr>
        <p:spPr>
          <a:xfrm>
            <a:off x="1621274" y="2041684"/>
            <a:ext cx="3180993" cy="37528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Semantic Interactions</a:t>
            </a:r>
            <a:endParaRPr lang="en-US" sz="2350" dirty="0"/>
          </a:p>
        </p:txBody>
      </p:sp>
      <p:sp>
        <p:nvSpPr>
          <p:cNvPr id="7" name="Text 3"/>
          <p:cNvSpPr/>
          <p:nvPr/>
        </p:nvSpPr>
        <p:spPr>
          <a:xfrm>
            <a:off x="1621274" y="2561034"/>
            <a:ext cx="8510826" cy="768668"/>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Real-world user interactions are </a:t>
            </a:r>
            <a:r>
              <a:rPr lang="en-US" sz="1850" b="1" dirty="0">
                <a:solidFill>
                  <a:srgbClr val="E2E6E9"/>
                </a:solidFill>
                <a:latin typeface="Merriweather" pitchFamily="34" charset="0"/>
                <a:ea typeface="Merriweather" pitchFamily="34" charset="-122"/>
                <a:cs typeface="Merriweather" pitchFamily="34" charset="-120"/>
              </a:rPr>
              <a:t>semantic</a:t>
            </a:r>
            <a:r>
              <a:rPr lang="en-US" sz="1850" dirty="0">
                <a:solidFill>
                  <a:srgbClr val="E2E6E9"/>
                </a:solidFill>
                <a:latin typeface="Merriweather" pitchFamily="34" charset="0"/>
                <a:ea typeface="Merriweather" pitchFamily="34" charset="-122"/>
                <a:cs typeface="Merriweather" pitchFamily="34" charset="-120"/>
              </a:rPr>
              <a:t> (interests, actions), not just topological.</a:t>
            </a:r>
            <a:endParaRPr lang="en-US" sz="1850" dirty="0"/>
          </a:p>
        </p:txBody>
      </p:sp>
      <p:sp>
        <p:nvSpPr>
          <p:cNvPr id="8" name="Shape 4"/>
          <p:cNvSpPr/>
          <p:nvPr/>
        </p:nvSpPr>
        <p:spPr>
          <a:xfrm>
            <a:off x="840700" y="3840004"/>
            <a:ext cx="540425" cy="540425"/>
          </a:xfrm>
          <a:prstGeom prst="roundRect">
            <a:avLst>
              <a:gd name="adj" fmla="val 18669"/>
            </a:avLst>
          </a:prstGeom>
          <a:solidFill>
            <a:srgbClr val="003180"/>
          </a:solidFill>
          <a:ln w="7620">
            <a:solidFill>
              <a:srgbClr val="194A99"/>
            </a:solidFill>
            <a:prstDash val="solid"/>
          </a:ln>
        </p:spPr>
        <p:txBody>
          <a:bodyPr/>
          <a:lstStyle/>
          <a:p>
            <a:endParaRPr lang="en-001"/>
          </a:p>
        </p:txBody>
      </p:sp>
      <p:pic>
        <p:nvPicPr>
          <p:cNvPr id="9" name="Image 2" descr="preencoded.png"/>
          <p:cNvPicPr>
            <a:picLocks noChangeAspect="1"/>
          </p:cNvPicPr>
          <p:nvPr/>
        </p:nvPicPr>
        <p:blipFill>
          <a:blip r:embed="rId5"/>
          <a:stretch>
            <a:fillRect/>
          </a:stretch>
        </p:blipFill>
        <p:spPr>
          <a:xfrm>
            <a:off x="930712" y="3885009"/>
            <a:ext cx="360283" cy="450294"/>
          </a:xfrm>
          <a:prstGeom prst="rect">
            <a:avLst/>
          </a:prstGeom>
        </p:spPr>
      </p:pic>
      <p:sp>
        <p:nvSpPr>
          <p:cNvPr id="10" name="Text 5"/>
          <p:cNvSpPr/>
          <p:nvPr/>
        </p:nvSpPr>
        <p:spPr>
          <a:xfrm>
            <a:off x="1621274" y="3840004"/>
            <a:ext cx="3154442" cy="37528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Scalability Challenges</a:t>
            </a:r>
            <a:endParaRPr lang="en-US" sz="2350" dirty="0"/>
          </a:p>
        </p:txBody>
      </p:sp>
      <p:sp>
        <p:nvSpPr>
          <p:cNvPr id="11" name="Text 6"/>
          <p:cNvSpPr/>
          <p:nvPr/>
        </p:nvSpPr>
        <p:spPr>
          <a:xfrm>
            <a:off x="1621274" y="4359354"/>
            <a:ext cx="8510826" cy="384334"/>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Graphs are growing massively — scalability issues.</a:t>
            </a:r>
            <a:endParaRPr lang="en-US" sz="1850" dirty="0"/>
          </a:p>
        </p:txBody>
      </p:sp>
      <p:sp>
        <p:nvSpPr>
          <p:cNvPr id="12" name="Shape 7"/>
          <p:cNvSpPr/>
          <p:nvPr/>
        </p:nvSpPr>
        <p:spPr>
          <a:xfrm>
            <a:off x="840700" y="5253990"/>
            <a:ext cx="540425" cy="540425"/>
          </a:xfrm>
          <a:prstGeom prst="roundRect">
            <a:avLst>
              <a:gd name="adj" fmla="val 18669"/>
            </a:avLst>
          </a:prstGeom>
          <a:solidFill>
            <a:srgbClr val="003180"/>
          </a:solidFill>
          <a:ln w="7620">
            <a:solidFill>
              <a:srgbClr val="194A99"/>
            </a:solidFill>
            <a:prstDash val="solid"/>
          </a:ln>
        </p:spPr>
        <p:txBody>
          <a:bodyPr/>
          <a:lstStyle/>
          <a:p>
            <a:endParaRPr lang="en-001"/>
          </a:p>
        </p:txBody>
      </p:sp>
      <p:pic>
        <p:nvPicPr>
          <p:cNvPr id="13" name="Image 3" descr="preencoded.png"/>
          <p:cNvPicPr>
            <a:picLocks noChangeAspect="1"/>
          </p:cNvPicPr>
          <p:nvPr/>
        </p:nvPicPr>
        <p:blipFill>
          <a:blip r:embed="rId6"/>
          <a:stretch>
            <a:fillRect/>
          </a:stretch>
        </p:blipFill>
        <p:spPr>
          <a:xfrm>
            <a:off x="930712" y="5298996"/>
            <a:ext cx="360283" cy="450294"/>
          </a:xfrm>
          <a:prstGeom prst="rect">
            <a:avLst/>
          </a:prstGeom>
        </p:spPr>
      </p:pic>
      <p:sp>
        <p:nvSpPr>
          <p:cNvPr id="14" name="Text 8"/>
          <p:cNvSpPr/>
          <p:nvPr/>
        </p:nvSpPr>
        <p:spPr>
          <a:xfrm>
            <a:off x="1621274" y="5253990"/>
            <a:ext cx="4089202" cy="37528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Combined Approach Needed</a:t>
            </a:r>
            <a:endParaRPr lang="en-US" sz="2350" dirty="0"/>
          </a:p>
        </p:txBody>
      </p:sp>
      <p:sp>
        <p:nvSpPr>
          <p:cNvPr id="15" name="Text 9"/>
          <p:cNvSpPr/>
          <p:nvPr/>
        </p:nvSpPr>
        <p:spPr>
          <a:xfrm>
            <a:off x="1621274" y="5773341"/>
            <a:ext cx="8510826" cy="384334"/>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Parallelism and semantic modeling needed together.</a:t>
            </a:r>
            <a:endParaRPr lang="en-US" sz="1850" dirty="0"/>
          </a:p>
        </p:txBody>
      </p:sp>
      <p:sp>
        <p:nvSpPr>
          <p:cNvPr id="16" name="Shape 10"/>
          <p:cNvSpPr/>
          <p:nvPr/>
        </p:nvSpPr>
        <p:spPr>
          <a:xfrm>
            <a:off x="840700" y="6667976"/>
            <a:ext cx="540425" cy="540425"/>
          </a:xfrm>
          <a:prstGeom prst="roundRect">
            <a:avLst>
              <a:gd name="adj" fmla="val 18669"/>
            </a:avLst>
          </a:prstGeom>
          <a:solidFill>
            <a:srgbClr val="003180"/>
          </a:solidFill>
          <a:ln w="7620">
            <a:solidFill>
              <a:srgbClr val="194A99"/>
            </a:solidFill>
            <a:prstDash val="solid"/>
          </a:ln>
        </p:spPr>
        <p:txBody>
          <a:bodyPr/>
          <a:lstStyle/>
          <a:p>
            <a:endParaRPr lang="en-001"/>
          </a:p>
        </p:txBody>
      </p:sp>
      <p:pic>
        <p:nvPicPr>
          <p:cNvPr id="17" name="Image 4" descr="preencoded.png"/>
          <p:cNvPicPr>
            <a:picLocks noChangeAspect="1"/>
          </p:cNvPicPr>
          <p:nvPr/>
        </p:nvPicPr>
        <p:blipFill>
          <a:blip r:embed="rId7"/>
          <a:stretch>
            <a:fillRect/>
          </a:stretch>
        </p:blipFill>
        <p:spPr>
          <a:xfrm>
            <a:off x="930712" y="6712982"/>
            <a:ext cx="360283" cy="450294"/>
          </a:xfrm>
          <a:prstGeom prst="rect">
            <a:avLst/>
          </a:prstGeom>
        </p:spPr>
      </p:pic>
      <p:sp>
        <p:nvSpPr>
          <p:cNvPr id="18" name="Text 11"/>
          <p:cNvSpPr/>
          <p:nvPr/>
        </p:nvSpPr>
        <p:spPr>
          <a:xfrm>
            <a:off x="1621274" y="6667976"/>
            <a:ext cx="3002637" cy="37528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PSAIIM Solution</a:t>
            </a:r>
            <a:endParaRPr lang="en-US" sz="2350" dirty="0"/>
          </a:p>
        </p:txBody>
      </p:sp>
      <p:sp>
        <p:nvSpPr>
          <p:cNvPr id="19" name="Text 12"/>
          <p:cNvSpPr/>
          <p:nvPr/>
        </p:nvSpPr>
        <p:spPr>
          <a:xfrm>
            <a:off x="1621274" y="7187327"/>
            <a:ext cx="8510826" cy="384334"/>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PSAIIM bridges behavior modeling + parallel computation.</a:t>
            </a:r>
            <a:endParaRPr lang="en-US" sz="185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185029" y="1306592"/>
            <a:ext cx="8453795" cy="771525"/>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PSAIIM Algorithm Overview</a:t>
            </a:r>
            <a:endParaRPr lang="en-US" sz="4850" dirty="0"/>
          </a:p>
        </p:txBody>
      </p:sp>
      <p:pic>
        <p:nvPicPr>
          <p:cNvPr id="3" name="Image 0" descr="preencoded.png"/>
          <p:cNvPicPr>
            <a:picLocks noChangeAspect="1"/>
          </p:cNvPicPr>
          <p:nvPr/>
        </p:nvPicPr>
        <p:blipFill>
          <a:blip r:embed="rId4"/>
          <a:stretch>
            <a:fillRect/>
          </a:stretch>
        </p:blipFill>
        <p:spPr>
          <a:xfrm>
            <a:off x="1185029" y="2448401"/>
            <a:ext cx="1234440" cy="1965722"/>
          </a:xfrm>
          <a:prstGeom prst="rect">
            <a:avLst/>
          </a:prstGeom>
        </p:spPr>
      </p:pic>
      <p:sp>
        <p:nvSpPr>
          <p:cNvPr id="4" name="Text 1"/>
          <p:cNvSpPr/>
          <p:nvPr/>
        </p:nvSpPr>
        <p:spPr>
          <a:xfrm>
            <a:off x="2789753" y="269521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Two-stage model:</a:t>
            </a:r>
            <a:endParaRPr lang="en-US" sz="2400" dirty="0"/>
          </a:p>
        </p:txBody>
      </p:sp>
      <p:sp>
        <p:nvSpPr>
          <p:cNvPr id="5" name="Text 2"/>
          <p:cNvSpPr/>
          <p:nvPr/>
        </p:nvSpPr>
        <p:spPr>
          <a:xfrm>
            <a:off x="2789753" y="3229094"/>
            <a:ext cx="10655498" cy="395049"/>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Stage 1: Calculate Influence Power (considering behavior + interests).</a:t>
            </a:r>
          </a:p>
          <a:p>
            <a:pPr>
              <a:lnSpc>
                <a:spcPts val="3100"/>
              </a:lnSpc>
            </a:pPr>
            <a:r>
              <a:rPr lang="en-US" sz="1900" dirty="0">
                <a:solidFill>
                  <a:srgbClr val="E2E6E9"/>
                </a:solidFill>
                <a:latin typeface="Merriweather" pitchFamily="34" charset="0"/>
                <a:ea typeface="Merriweather" pitchFamily="34" charset="-122"/>
                <a:cs typeface="Merriweather" pitchFamily="34" charset="-120"/>
              </a:rPr>
              <a:t>Stage 2: Identify influential seed nodes.</a:t>
            </a:r>
            <a:endParaRPr lang="en-US" sz="1900" dirty="0"/>
          </a:p>
          <a:p>
            <a:pPr marL="0" indent="0" algn="l">
              <a:lnSpc>
                <a:spcPts val="3100"/>
              </a:lnSpc>
              <a:buNone/>
            </a:pPr>
            <a:endParaRPr lang="en-US" sz="1900" dirty="0"/>
          </a:p>
        </p:txBody>
      </p:sp>
      <p:sp>
        <p:nvSpPr>
          <p:cNvPr id="6" name="Text 3"/>
          <p:cNvSpPr/>
          <p:nvPr/>
        </p:nvSpPr>
        <p:spPr>
          <a:xfrm>
            <a:off x="2789753" y="3772257"/>
            <a:ext cx="10655498"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7" name="Image 1" descr="preencoded.png"/>
          <p:cNvPicPr>
            <a:picLocks noChangeAspect="1"/>
          </p:cNvPicPr>
          <p:nvPr/>
        </p:nvPicPr>
        <p:blipFill>
          <a:blip r:embed="rId5"/>
          <a:stretch>
            <a:fillRect/>
          </a:stretch>
        </p:blipFill>
        <p:spPr>
          <a:xfrm>
            <a:off x="1185029" y="4414123"/>
            <a:ext cx="1234440" cy="2508885"/>
          </a:xfrm>
          <a:prstGeom prst="rect">
            <a:avLst/>
          </a:prstGeom>
        </p:spPr>
      </p:pic>
      <p:sp>
        <p:nvSpPr>
          <p:cNvPr id="8" name="Text 4"/>
          <p:cNvSpPr/>
          <p:nvPr/>
        </p:nvSpPr>
        <p:spPr>
          <a:xfrm>
            <a:off x="2789753" y="466094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Key features:</a:t>
            </a:r>
            <a:endParaRPr lang="en-US" sz="2400" dirty="0"/>
          </a:p>
        </p:txBody>
      </p:sp>
      <p:sp>
        <p:nvSpPr>
          <p:cNvPr id="9" name="Text 5"/>
          <p:cNvSpPr/>
          <p:nvPr/>
        </p:nvSpPr>
        <p:spPr>
          <a:xfrm>
            <a:off x="2789753" y="5194816"/>
            <a:ext cx="10655498" cy="395049"/>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Semantic modeling (social behavior + interests).</a:t>
            </a:r>
          </a:p>
          <a:p>
            <a:pPr>
              <a:lnSpc>
                <a:spcPts val="3100"/>
              </a:lnSpc>
            </a:pPr>
            <a:r>
              <a:rPr lang="en-US" sz="1900" dirty="0">
                <a:solidFill>
                  <a:srgbClr val="E2E6E9"/>
                </a:solidFill>
                <a:latin typeface="Merriweather" pitchFamily="34" charset="0"/>
                <a:ea typeface="Merriweather" pitchFamily="34" charset="-122"/>
                <a:cs typeface="Merriweather" pitchFamily="34" charset="-120"/>
              </a:rPr>
              <a:t>Perfect parallelism using SCC/CAC partitioning.</a:t>
            </a:r>
          </a:p>
          <a:p>
            <a:pPr>
              <a:lnSpc>
                <a:spcPts val="3100"/>
              </a:lnSpc>
            </a:pPr>
            <a:r>
              <a:rPr lang="en-US" sz="1900" dirty="0">
                <a:solidFill>
                  <a:srgbClr val="E2E6E9"/>
                </a:solidFill>
                <a:latin typeface="Merriweather" pitchFamily="34" charset="0"/>
                <a:ea typeface="Merriweather" pitchFamily="34" charset="-122"/>
                <a:cs typeface="Merriweather" pitchFamily="34" charset="-120"/>
              </a:rPr>
              <a:t>Novel use of Influence-BFS Tree for seed selection.</a:t>
            </a:r>
            <a:endParaRPr lang="en-US" sz="1900" dirty="0"/>
          </a:p>
          <a:p>
            <a:pPr>
              <a:lnSpc>
                <a:spcPts val="3100"/>
              </a:lnSpc>
            </a:pPr>
            <a:endParaRPr lang="en-US" sz="1900" dirty="0"/>
          </a:p>
          <a:p>
            <a:pPr marL="0" indent="0" algn="l">
              <a:lnSpc>
                <a:spcPts val="3100"/>
              </a:lnSpc>
              <a:buNone/>
            </a:pPr>
            <a:endParaRPr lang="en-US" sz="1900" dirty="0"/>
          </a:p>
        </p:txBody>
      </p:sp>
      <p:sp>
        <p:nvSpPr>
          <p:cNvPr id="10" name="Text 6"/>
          <p:cNvSpPr/>
          <p:nvPr/>
        </p:nvSpPr>
        <p:spPr>
          <a:xfrm>
            <a:off x="4484989" y="6617375"/>
            <a:ext cx="10655498"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1" name="Text 7"/>
          <p:cNvSpPr/>
          <p:nvPr/>
        </p:nvSpPr>
        <p:spPr>
          <a:xfrm>
            <a:off x="2789753" y="6281142"/>
            <a:ext cx="10655498"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54887"/>
          </a:xfrm>
          <a:prstGeom prst="rect">
            <a:avLst/>
          </a:prstGeom>
        </p:spPr>
      </p:pic>
      <p:sp>
        <p:nvSpPr>
          <p:cNvPr id="3" name="Text 0"/>
          <p:cNvSpPr/>
          <p:nvPr/>
        </p:nvSpPr>
        <p:spPr>
          <a:xfrm>
            <a:off x="547330" y="2384941"/>
            <a:ext cx="3909774" cy="488752"/>
          </a:xfrm>
          <a:prstGeom prst="rect">
            <a:avLst/>
          </a:prstGeom>
          <a:noFill/>
          <a:ln/>
        </p:spPr>
        <p:txBody>
          <a:bodyPr wrap="none" lIns="0" tIns="0" rIns="0" bIns="0" rtlCol="0" anchor="t"/>
          <a:lstStyle/>
          <a:p>
            <a:pPr marL="0" indent="0" algn="l">
              <a:lnSpc>
                <a:spcPts val="3800"/>
              </a:lnSpc>
              <a:buNone/>
            </a:pPr>
            <a:r>
              <a:rPr lang="en-US" sz="3050" dirty="0">
                <a:solidFill>
                  <a:srgbClr val="F5F0F0"/>
                </a:solidFill>
                <a:latin typeface="Merriweather" pitchFamily="34" charset="0"/>
                <a:ea typeface="Merriweather" pitchFamily="34" charset="-122"/>
                <a:cs typeface="Merriweather" pitchFamily="34" charset="-120"/>
              </a:rPr>
              <a:t>Key Terminologies</a:t>
            </a:r>
            <a:endParaRPr lang="en-US" sz="3050" dirty="0"/>
          </a:p>
        </p:txBody>
      </p:sp>
      <p:pic>
        <p:nvPicPr>
          <p:cNvPr id="4" name="Image 1" descr="preencoded.png"/>
          <p:cNvPicPr>
            <a:picLocks noChangeAspect="1"/>
          </p:cNvPicPr>
          <p:nvPr/>
        </p:nvPicPr>
        <p:blipFill>
          <a:blip r:embed="rId4"/>
          <a:stretch>
            <a:fillRect/>
          </a:stretch>
        </p:blipFill>
        <p:spPr>
          <a:xfrm>
            <a:off x="547330" y="3108246"/>
            <a:ext cx="781883" cy="938332"/>
          </a:xfrm>
          <a:prstGeom prst="rect">
            <a:avLst/>
          </a:prstGeom>
        </p:spPr>
      </p:pic>
      <p:sp>
        <p:nvSpPr>
          <p:cNvPr id="5" name="Text 1"/>
          <p:cNvSpPr/>
          <p:nvPr/>
        </p:nvSpPr>
        <p:spPr>
          <a:xfrm>
            <a:off x="1563767" y="3264575"/>
            <a:ext cx="1954887" cy="24431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Social Actions</a:t>
            </a:r>
            <a:endParaRPr lang="en-US" sz="1500" dirty="0"/>
          </a:p>
        </p:txBody>
      </p:sp>
      <p:sp>
        <p:nvSpPr>
          <p:cNvPr id="6" name="Text 2"/>
          <p:cNvSpPr/>
          <p:nvPr/>
        </p:nvSpPr>
        <p:spPr>
          <a:xfrm>
            <a:off x="1563767" y="3602712"/>
            <a:ext cx="12519303" cy="250269"/>
          </a:xfrm>
          <a:prstGeom prst="rect">
            <a:avLst/>
          </a:prstGeom>
          <a:noFill/>
          <a:ln/>
        </p:spPr>
        <p:txBody>
          <a:bodyPr wrap="none" lIns="0" tIns="0" rIns="0" bIns="0" rtlCol="0" anchor="t"/>
          <a:lstStyle/>
          <a:p>
            <a:pPr marL="0" indent="0" algn="l">
              <a:lnSpc>
                <a:spcPts val="1950"/>
              </a:lnSpc>
              <a:buNone/>
            </a:pPr>
            <a:r>
              <a:rPr lang="en-US" sz="1200" b="1" dirty="0">
                <a:solidFill>
                  <a:srgbClr val="E2E6E9"/>
                </a:solidFill>
                <a:latin typeface="Merriweather" pitchFamily="34" charset="0"/>
                <a:ea typeface="Merriweather" pitchFamily="34" charset="-122"/>
                <a:cs typeface="Merriweather" pitchFamily="34" charset="-120"/>
              </a:rPr>
              <a:t>Retweet, Comment, Tag,</a:t>
            </a:r>
            <a:r>
              <a:rPr lang="en-US" sz="1200" dirty="0">
                <a:solidFill>
                  <a:srgbClr val="E2E6E9"/>
                </a:solidFill>
                <a:latin typeface="Merriweather" pitchFamily="34" charset="0"/>
                <a:ea typeface="Merriweather" pitchFamily="34" charset="-122"/>
                <a:cs typeface="Merriweather" pitchFamily="34" charset="-120"/>
              </a:rPr>
              <a:t> weighted differently</a:t>
            </a:r>
            <a:endParaRPr lang="en-US" sz="1200" dirty="0"/>
          </a:p>
        </p:txBody>
      </p:sp>
      <p:pic>
        <p:nvPicPr>
          <p:cNvPr id="7" name="Image 2" descr="preencoded.png"/>
          <p:cNvPicPr>
            <a:picLocks noChangeAspect="1"/>
          </p:cNvPicPr>
          <p:nvPr/>
        </p:nvPicPr>
        <p:blipFill>
          <a:blip r:embed="rId5"/>
          <a:stretch>
            <a:fillRect/>
          </a:stretch>
        </p:blipFill>
        <p:spPr>
          <a:xfrm>
            <a:off x="547330" y="4046577"/>
            <a:ext cx="781883" cy="938332"/>
          </a:xfrm>
          <a:prstGeom prst="rect">
            <a:avLst/>
          </a:prstGeom>
        </p:spPr>
      </p:pic>
      <p:sp>
        <p:nvSpPr>
          <p:cNvPr id="8" name="Text 3"/>
          <p:cNvSpPr/>
          <p:nvPr/>
        </p:nvSpPr>
        <p:spPr>
          <a:xfrm>
            <a:off x="1563767" y="4202906"/>
            <a:ext cx="1954887" cy="24431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Interests</a:t>
            </a:r>
            <a:endParaRPr lang="en-US" sz="1500" dirty="0"/>
          </a:p>
        </p:txBody>
      </p:sp>
      <p:sp>
        <p:nvSpPr>
          <p:cNvPr id="9" name="Text 4"/>
          <p:cNvSpPr/>
          <p:nvPr/>
        </p:nvSpPr>
        <p:spPr>
          <a:xfrm>
            <a:off x="1563767" y="4541044"/>
            <a:ext cx="12519303" cy="250269"/>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Topics followed, measured by Jaccard similarity</a:t>
            </a:r>
            <a:endParaRPr lang="en-US" sz="1200" dirty="0"/>
          </a:p>
        </p:txBody>
      </p:sp>
      <p:pic>
        <p:nvPicPr>
          <p:cNvPr id="10" name="Image 3" descr="preencoded.png"/>
          <p:cNvPicPr>
            <a:picLocks noChangeAspect="1"/>
          </p:cNvPicPr>
          <p:nvPr/>
        </p:nvPicPr>
        <p:blipFill>
          <a:blip r:embed="rId6"/>
          <a:stretch>
            <a:fillRect/>
          </a:stretch>
        </p:blipFill>
        <p:spPr>
          <a:xfrm>
            <a:off x="547330" y="4984909"/>
            <a:ext cx="781883" cy="938332"/>
          </a:xfrm>
          <a:prstGeom prst="rect">
            <a:avLst/>
          </a:prstGeom>
        </p:spPr>
      </p:pic>
      <p:sp>
        <p:nvSpPr>
          <p:cNvPr id="11" name="Text 5"/>
          <p:cNvSpPr/>
          <p:nvPr/>
        </p:nvSpPr>
        <p:spPr>
          <a:xfrm>
            <a:off x="1563767" y="5141238"/>
            <a:ext cx="1954887" cy="24431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SCC</a:t>
            </a:r>
            <a:endParaRPr lang="en-US" sz="1500" dirty="0"/>
          </a:p>
        </p:txBody>
      </p:sp>
      <p:sp>
        <p:nvSpPr>
          <p:cNvPr id="12" name="Text 6"/>
          <p:cNvSpPr/>
          <p:nvPr/>
        </p:nvSpPr>
        <p:spPr>
          <a:xfrm>
            <a:off x="1563767" y="5479375"/>
            <a:ext cx="12519303" cy="250269"/>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Dense, strongly connected communities</a:t>
            </a:r>
            <a:endParaRPr lang="en-US" sz="1200" dirty="0"/>
          </a:p>
        </p:txBody>
      </p:sp>
      <p:pic>
        <p:nvPicPr>
          <p:cNvPr id="13" name="Image 4" descr="preencoded.png"/>
          <p:cNvPicPr>
            <a:picLocks noChangeAspect="1"/>
          </p:cNvPicPr>
          <p:nvPr/>
        </p:nvPicPr>
        <p:blipFill>
          <a:blip r:embed="rId7"/>
          <a:stretch>
            <a:fillRect/>
          </a:stretch>
        </p:blipFill>
        <p:spPr>
          <a:xfrm>
            <a:off x="547330" y="5923240"/>
            <a:ext cx="781883" cy="938332"/>
          </a:xfrm>
          <a:prstGeom prst="rect">
            <a:avLst/>
          </a:prstGeom>
        </p:spPr>
      </p:pic>
      <p:sp>
        <p:nvSpPr>
          <p:cNvPr id="14" name="Text 7"/>
          <p:cNvSpPr/>
          <p:nvPr/>
        </p:nvSpPr>
        <p:spPr>
          <a:xfrm>
            <a:off x="1563767" y="6079569"/>
            <a:ext cx="1954887" cy="24431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CAC</a:t>
            </a:r>
            <a:endParaRPr lang="en-US" sz="1500" dirty="0"/>
          </a:p>
        </p:txBody>
      </p:sp>
      <p:sp>
        <p:nvSpPr>
          <p:cNvPr id="15" name="Text 8"/>
          <p:cNvSpPr/>
          <p:nvPr/>
        </p:nvSpPr>
        <p:spPr>
          <a:xfrm>
            <a:off x="1563767" y="6417707"/>
            <a:ext cx="12519303" cy="250269"/>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Weakly linked acyclic communities</a:t>
            </a:r>
            <a:endParaRPr lang="en-US" sz="1200" dirty="0"/>
          </a:p>
        </p:txBody>
      </p:sp>
      <p:pic>
        <p:nvPicPr>
          <p:cNvPr id="16" name="Image 5" descr="preencoded.png"/>
          <p:cNvPicPr>
            <a:picLocks noChangeAspect="1"/>
          </p:cNvPicPr>
          <p:nvPr/>
        </p:nvPicPr>
        <p:blipFill>
          <a:blip r:embed="rId8"/>
          <a:stretch>
            <a:fillRect/>
          </a:stretch>
        </p:blipFill>
        <p:spPr>
          <a:xfrm>
            <a:off x="547330" y="6861572"/>
            <a:ext cx="781883" cy="938332"/>
          </a:xfrm>
          <a:prstGeom prst="rect">
            <a:avLst/>
          </a:prstGeom>
        </p:spPr>
      </p:pic>
      <p:sp>
        <p:nvSpPr>
          <p:cNvPr id="17" name="Text 9"/>
          <p:cNvSpPr/>
          <p:nvPr/>
        </p:nvSpPr>
        <p:spPr>
          <a:xfrm>
            <a:off x="1563767" y="7017901"/>
            <a:ext cx="1954887" cy="244316"/>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Influence-BFS Tree</a:t>
            </a:r>
            <a:endParaRPr lang="en-US" sz="1500" dirty="0"/>
          </a:p>
        </p:txBody>
      </p:sp>
      <p:sp>
        <p:nvSpPr>
          <p:cNvPr id="18" name="Text 10"/>
          <p:cNvSpPr/>
          <p:nvPr/>
        </p:nvSpPr>
        <p:spPr>
          <a:xfrm>
            <a:off x="1563767" y="7356038"/>
            <a:ext cx="12519303" cy="250269"/>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Propagation rooted at seed nodes</a:t>
            </a:r>
            <a:endParaRPr lang="en-US" sz="12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001"/>
          </a:p>
        </p:txBody>
      </p:sp>
      <p:sp>
        <p:nvSpPr>
          <p:cNvPr id="4" name="Text 1"/>
          <p:cNvSpPr/>
          <p:nvPr/>
        </p:nvSpPr>
        <p:spPr>
          <a:xfrm>
            <a:off x="853559" y="671989"/>
            <a:ext cx="10999113" cy="762119"/>
          </a:xfrm>
          <a:prstGeom prst="rect">
            <a:avLst/>
          </a:prstGeom>
          <a:noFill/>
          <a:ln/>
        </p:spPr>
        <p:txBody>
          <a:bodyPr wrap="none" lIns="0" tIns="0" rIns="0" bIns="0" rtlCol="0" anchor="t"/>
          <a:lstStyle/>
          <a:p>
            <a:pPr marL="0" indent="0" algn="l">
              <a:lnSpc>
                <a:spcPts val="6000"/>
              </a:lnSpc>
              <a:buNone/>
            </a:pPr>
            <a:r>
              <a:rPr lang="en-US" sz="4800" dirty="0">
                <a:solidFill>
                  <a:srgbClr val="F5F0F0"/>
                </a:solidFill>
                <a:latin typeface="Merriweather" pitchFamily="34" charset="0"/>
                <a:ea typeface="Merriweather" pitchFamily="34" charset="-122"/>
                <a:cs typeface="Merriweather" pitchFamily="34" charset="-120"/>
              </a:rPr>
              <a:t>PSAIIM Model Inputs and Parameters</a:t>
            </a:r>
            <a:endParaRPr lang="en-US" sz="4800" dirty="0"/>
          </a:p>
        </p:txBody>
      </p:sp>
      <p:pic>
        <p:nvPicPr>
          <p:cNvPr id="5" name="Image 1" descr="preencoded.png"/>
          <p:cNvPicPr>
            <a:picLocks noChangeAspect="1"/>
          </p:cNvPicPr>
          <p:nvPr/>
        </p:nvPicPr>
        <p:blipFill>
          <a:blip r:embed="rId4"/>
          <a:stretch>
            <a:fillRect/>
          </a:stretch>
        </p:blipFill>
        <p:spPr>
          <a:xfrm>
            <a:off x="853559" y="1799868"/>
            <a:ext cx="1219438" cy="1463278"/>
          </a:xfrm>
          <a:prstGeom prst="rect">
            <a:avLst/>
          </a:prstGeom>
        </p:spPr>
      </p:pic>
      <p:sp>
        <p:nvSpPr>
          <p:cNvPr id="6" name="Text 2"/>
          <p:cNvSpPr/>
          <p:nvPr/>
        </p:nvSpPr>
        <p:spPr>
          <a:xfrm>
            <a:off x="2438757" y="2043708"/>
            <a:ext cx="3048595" cy="381119"/>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Inputs</a:t>
            </a:r>
            <a:endParaRPr lang="en-US" sz="2400" dirty="0"/>
          </a:p>
        </p:txBody>
      </p:sp>
      <p:sp>
        <p:nvSpPr>
          <p:cNvPr id="7" name="Text 3"/>
          <p:cNvSpPr/>
          <p:nvPr/>
        </p:nvSpPr>
        <p:spPr>
          <a:xfrm>
            <a:off x="2438757" y="2571155"/>
            <a:ext cx="11338084" cy="390049"/>
          </a:xfrm>
          <a:prstGeom prst="rect">
            <a:avLst/>
          </a:prstGeom>
          <a:noFill/>
          <a:ln/>
        </p:spPr>
        <p:txBody>
          <a:bodyPr wrap="non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G(V, E, A, I): Users, edges, actions, interests</a:t>
            </a:r>
            <a:endParaRPr lang="en-US" sz="1900" dirty="0"/>
          </a:p>
        </p:txBody>
      </p:sp>
      <p:pic>
        <p:nvPicPr>
          <p:cNvPr id="8" name="Image 2" descr="preencoded.png"/>
          <p:cNvPicPr>
            <a:picLocks noChangeAspect="1"/>
          </p:cNvPicPr>
          <p:nvPr/>
        </p:nvPicPr>
        <p:blipFill>
          <a:blip r:embed="rId5"/>
          <a:stretch>
            <a:fillRect/>
          </a:stretch>
        </p:blipFill>
        <p:spPr>
          <a:xfrm>
            <a:off x="853559" y="3263146"/>
            <a:ext cx="1219438" cy="2831068"/>
          </a:xfrm>
          <a:prstGeom prst="rect">
            <a:avLst/>
          </a:prstGeom>
        </p:spPr>
      </p:pic>
      <p:sp>
        <p:nvSpPr>
          <p:cNvPr id="9" name="Text 4"/>
          <p:cNvSpPr/>
          <p:nvPr/>
        </p:nvSpPr>
        <p:spPr>
          <a:xfrm>
            <a:off x="2438757" y="3506986"/>
            <a:ext cx="3048595" cy="381119"/>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Parameters</a:t>
            </a:r>
            <a:endParaRPr lang="en-US" sz="2400" dirty="0"/>
          </a:p>
        </p:txBody>
      </p:sp>
      <p:sp>
        <p:nvSpPr>
          <p:cNvPr id="10" name="Text 5"/>
          <p:cNvSpPr/>
          <p:nvPr/>
        </p:nvSpPr>
        <p:spPr>
          <a:xfrm>
            <a:off x="2438757" y="4034433"/>
            <a:ext cx="11338084" cy="390049"/>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Retweet weight: 0.5</a:t>
            </a:r>
          </a:p>
          <a:p>
            <a:pPr marL="342900" indent="-342900">
              <a:lnSpc>
                <a:spcPts val="305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Comment weight: 0.35</a:t>
            </a:r>
          </a:p>
          <a:p>
            <a:pPr marL="342900" indent="-342900">
              <a:lnSpc>
                <a:spcPts val="305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Tag weight: 0.15</a:t>
            </a:r>
          </a:p>
          <a:p>
            <a:pPr marL="342900" indent="-342900">
              <a:lnSpc>
                <a:spcPts val="3050"/>
              </a:lnSpc>
              <a:buSzPct val="100000"/>
              <a:buFontTx/>
              <a:buChar char="•"/>
            </a:pPr>
            <a:r>
              <a:rPr lang="en-US" sz="1900" dirty="0">
                <a:solidFill>
                  <a:srgbClr val="E2E6E9"/>
                </a:solidFill>
                <a:latin typeface="Merriweather" pitchFamily="34" charset="0"/>
                <a:ea typeface="Merriweather" pitchFamily="34" charset="-122"/>
                <a:cs typeface="Merriweather" pitchFamily="34" charset="-120"/>
              </a:rPr>
              <a:t>Damping factor (PageRank): 0.85</a:t>
            </a:r>
            <a:endParaRPr lang="en-US" sz="1900" dirty="0"/>
          </a:p>
          <a:p>
            <a:pPr marL="342900" indent="-342900">
              <a:lnSpc>
                <a:spcPts val="3050"/>
              </a:lnSpc>
              <a:buSzPct val="100000"/>
              <a:buFontTx/>
              <a:buChar char="•"/>
            </a:pPr>
            <a:endParaRPr lang="en-US" sz="1900" dirty="0"/>
          </a:p>
          <a:p>
            <a:pPr marL="342900" indent="-342900">
              <a:lnSpc>
                <a:spcPts val="3050"/>
              </a:lnSpc>
              <a:buSzPct val="100000"/>
              <a:buFontTx/>
              <a:buChar char="•"/>
            </a:pPr>
            <a:endParaRPr lang="en-US" sz="1900" dirty="0"/>
          </a:p>
          <a:p>
            <a:pPr marL="342900" indent="-342900" algn="l">
              <a:lnSpc>
                <a:spcPts val="3050"/>
              </a:lnSpc>
              <a:buSzPct val="100000"/>
              <a:buChar char="•"/>
            </a:pPr>
            <a:endParaRPr lang="en-US" sz="1900" dirty="0"/>
          </a:p>
        </p:txBody>
      </p:sp>
      <p:sp>
        <p:nvSpPr>
          <p:cNvPr id="11" name="Text 6"/>
          <p:cNvSpPr/>
          <p:nvPr/>
        </p:nvSpPr>
        <p:spPr>
          <a:xfrm>
            <a:off x="2438757" y="4509730"/>
            <a:ext cx="11338084" cy="390049"/>
          </a:xfrm>
          <a:prstGeom prst="rect">
            <a:avLst/>
          </a:prstGeom>
          <a:noFill/>
          <a:ln/>
        </p:spPr>
        <p:txBody>
          <a:bodyPr wrap="none" lIns="0" tIns="0" rIns="0" bIns="0" rtlCol="0" anchor="t"/>
          <a:lstStyle/>
          <a:p>
            <a:pPr marL="342900" indent="-342900" algn="l">
              <a:lnSpc>
                <a:spcPts val="3050"/>
              </a:lnSpc>
              <a:buSzPct val="100000"/>
              <a:buChar char="•"/>
            </a:pPr>
            <a:endParaRPr lang="en-US" sz="1900" dirty="0"/>
          </a:p>
        </p:txBody>
      </p:sp>
      <p:sp>
        <p:nvSpPr>
          <p:cNvPr id="12" name="Text 7"/>
          <p:cNvSpPr/>
          <p:nvPr/>
        </p:nvSpPr>
        <p:spPr>
          <a:xfrm>
            <a:off x="2438757" y="4985028"/>
            <a:ext cx="11338084" cy="390049"/>
          </a:xfrm>
          <a:prstGeom prst="rect">
            <a:avLst/>
          </a:prstGeom>
          <a:noFill/>
          <a:ln/>
        </p:spPr>
        <p:txBody>
          <a:bodyPr wrap="none" lIns="0" tIns="0" rIns="0" bIns="0" rtlCol="0" anchor="t"/>
          <a:lstStyle/>
          <a:p>
            <a:pPr marL="342900" indent="-342900" algn="l">
              <a:lnSpc>
                <a:spcPts val="3050"/>
              </a:lnSpc>
              <a:buSzPct val="100000"/>
              <a:buChar char="•"/>
            </a:pPr>
            <a:endParaRPr lang="en-US" sz="1900" dirty="0"/>
          </a:p>
        </p:txBody>
      </p:sp>
      <p:sp>
        <p:nvSpPr>
          <p:cNvPr id="13" name="Text 8"/>
          <p:cNvSpPr/>
          <p:nvPr/>
        </p:nvSpPr>
        <p:spPr>
          <a:xfrm>
            <a:off x="2438757" y="5460325"/>
            <a:ext cx="11338084" cy="390049"/>
          </a:xfrm>
          <a:prstGeom prst="rect">
            <a:avLst/>
          </a:prstGeom>
          <a:noFill/>
          <a:ln/>
        </p:spPr>
        <p:txBody>
          <a:bodyPr wrap="none" lIns="0" tIns="0" rIns="0" bIns="0" rtlCol="0" anchor="t"/>
          <a:lstStyle/>
          <a:p>
            <a:pPr marL="342900" indent="-342900" algn="l">
              <a:lnSpc>
                <a:spcPts val="3050"/>
              </a:lnSpc>
              <a:buSzPct val="100000"/>
              <a:buChar char="•"/>
            </a:pPr>
            <a:endParaRPr lang="en-US" sz="1900" dirty="0"/>
          </a:p>
        </p:txBody>
      </p:sp>
      <p:pic>
        <p:nvPicPr>
          <p:cNvPr id="14" name="Image 3" descr="preencoded.png"/>
          <p:cNvPicPr>
            <a:picLocks noChangeAspect="1"/>
          </p:cNvPicPr>
          <p:nvPr/>
        </p:nvPicPr>
        <p:blipFill>
          <a:blip r:embed="rId6"/>
          <a:stretch>
            <a:fillRect/>
          </a:stretch>
        </p:blipFill>
        <p:spPr>
          <a:xfrm>
            <a:off x="853559" y="6094214"/>
            <a:ext cx="1219438" cy="1463278"/>
          </a:xfrm>
          <a:prstGeom prst="rect">
            <a:avLst/>
          </a:prstGeom>
        </p:spPr>
      </p:pic>
      <p:sp>
        <p:nvSpPr>
          <p:cNvPr id="15" name="Text 9"/>
          <p:cNvSpPr/>
          <p:nvPr/>
        </p:nvSpPr>
        <p:spPr>
          <a:xfrm>
            <a:off x="2438757" y="6338054"/>
            <a:ext cx="3048595" cy="381119"/>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Outputs</a:t>
            </a:r>
            <a:endParaRPr lang="en-US" sz="2400" dirty="0"/>
          </a:p>
        </p:txBody>
      </p:sp>
      <p:sp>
        <p:nvSpPr>
          <p:cNvPr id="16" name="Text 10"/>
          <p:cNvSpPr/>
          <p:nvPr/>
        </p:nvSpPr>
        <p:spPr>
          <a:xfrm>
            <a:off x="2438757" y="6865501"/>
            <a:ext cx="11338084" cy="390049"/>
          </a:xfrm>
          <a:prstGeom prst="rect">
            <a:avLst/>
          </a:prstGeom>
          <a:noFill/>
          <a:ln/>
        </p:spPr>
        <p:txBody>
          <a:bodyPr wrap="non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Optimal Seed Set of influential nodes</a:t>
            </a:r>
            <a:endParaRPr lang="en-US" sz="19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689134"/>
            <a:ext cx="11144488" cy="688777"/>
          </a:xfrm>
          <a:prstGeom prst="rect">
            <a:avLst/>
          </a:prstGeom>
          <a:noFill/>
          <a:ln/>
        </p:spPr>
        <p:txBody>
          <a:bodyPr wrap="non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Influence Power Calculation: Step-by-Step</a:t>
            </a:r>
            <a:endParaRPr lang="en-US" sz="4300" dirty="0"/>
          </a:p>
        </p:txBody>
      </p:sp>
      <p:pic>
        <p:nvPicPr>
          <p:cNvPr id="3" name="Image 0" descr="preencoded.png"/>
          <p:cNvPicPr>
            <a:picLocks noChangeAspect="1"/>
          </p:cNvPicPr>
          <p:nvPr/>
        </p:nvPicPr>
        <p:blipFill>
          <a:blip r:embed="rId3"/>
          <a:stretch>
            <a:fillRect/>
          </a:stretch>
        </p:blipFill>
        <p:spPr>
          <a:xfrm>
            <a:off x="1185029" y="1818680"/>
            <a:ext cx="1102043" cy="1322427"/>
          </a:xfrm>
          <a:prstGeom prst="rect">
            <a:avLst/>
          </a:prstGeom>
        </p:spPr>
      </p:pic>
      <p:sp>
        <p:nvSpPr>
          <p:cNvPr id="4" name="Text 1"/>
          <p:cNvSpPr/>
          <p:nvPr/>
        </p:nvSpPr>
        <p:spPr>
          <a:xfrm>
            <a:off x="2617589" y="2039064"/>
            <a:ext cx="2755106" cy="344329"/>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Graph Partitioning</a:t>
            </a:r>
            <a:endParaRPr lang="en-US" sz="2150" dirty="0"/>
          </a:p>
        </p:txBody>
      </p:sp>
      <p:sp>
        <p:nvSpPr>
          <p:cNvPr id="5" name="Text 2"/>
          <p:cNvSpPr/>
          <p:nvPr/>
        </p:nvSpPr>
        <p:spPr>
          <a:xfrm>
            <a:off x="2617589" y="2515553"/>
            <a:ext cx="10827663" cy="352544"/>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Graph is partitioned into SCC/CAC communities.</a:t>
            </a:r>
            <a:endParaRPr lang="en-US" sz="1700" dirty="0"/>
          </a:p>
        </p:txBody>
      </p:sp>
      <p:pic>
        <p:nvPicPr>
          <p:cNvPr id="6" name="Image 1" descr="preencoded.png"/>
          <p:cNvPicPr>
            <a:picLocks noChangeAspect="1"/>
          </p:cNvPicPr>
          <p:nvPr/>
        </p:nvPicPr>
        <p:blipFill>
          <a:blip r:embed="rId4"/>
          <a:stretch>
            <a:fillRect/>
          </a:stretch>
        </p:blipFill>
        <p:spPr>
          <a:xfrm>
            <a:off x="1185029" y="3141107"/>
            <a:ext cx="1102043" cy="1322427"/>
          </a:xfrm>
          <a:prstGeom prst="rect">
            <a:avLst/>
          </a:prstGeom>
        </p:spPr>
      </p:pic>
      <p:sp>
        <p:nvSpPr>
          <p:cNvPr id="7" name="Text 3"/>
          <p:cNvSpPr/>
          <p:nvPr/>
        </p:nvSpPr>
        <p:spPr>
          <a:xfrm>
            <a:off x="2617589" y="3361492"/>
            <a:ext cx="2755106" cy="344329"/>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Graph Leveling</a:t>
            </a:r>
            <a:endParaRPr lang="en-US" sz="2150" dirty="0"/>
          </a:p>
        </p:txBody>
      </p:sp>
      <p:sp>
        <p:nvSpPr>
          <p:cNvPr id="8" name="Text 4"/>
          <p:cNvSpPr/>
          <p:nvPr/>
        </p:nvSpPr>
        <p:spPr>
          <a:xfrm>
            <a:off x="2617589" y="3837980"/>
            <a:ext cx="10827663" cy="352544"/>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Leveling the graph: Independent components computed simultaneously.</a:t>
            </a:r>
            <a:endParaRPr lang="en-US" sz="1700" dirty="0"/>
          </a:p>
        </p:txBody>
      </p:sp>
      <p:pic>
        <p:nvPicPr>
          <p:cNvPr id="9" name="Image 2" descr="preencoded.png"/>
          <p:cNvPicPr>
            <a:picLocks noChangeAspect="1"/>
          </p:cNvPicPr>
          <p:nvPr/>
        </p:nvPicPr>
        <p:blipFill>
          <a:blip r:embed="rId5"/>
          <a:stretch>
            <a:fillRect/>
          </a:stretch>
        </p:blipFill>
        <p:spPr>
          <a:xfrm>
            <a:off x="1185029" y="4463534"/>
            <a:ext cx="1102043" cy="1322427"/>
          </a:xfrm>
          <a:prstGeom prst="rect">
            <a:avLst/>
          </a:prstGeom>
        </p:spPr>
      </p:pic>
      <p:sp>
        <p:nvSpPr>
          <p:cNvPr id="10" name="Text 5"/>
          <p:cNvSpPr/>
          <p:nvPr/>
        </p:nvSpPr>
        <p:spPr>
          <a:xfrm>
            <a:off x="2617589" y="4683919"/>
            <a:ext cx="3367564" cy="344329"/>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Local Influence Modeling</a:t>
            </a:r>
            <a:endParaRPr lang="en-US" sz="2150" dirty="0"/>
          </a:p>
        </p:txBody>
      </p:sp>
      <p:sp>
        <p:nvSpPr>
          <p:cNvPr id="11" name="Text 6"/>
          <p:cNvSpPr/>
          <p:nvPr/>
        </p:nvSpPr>
        <p:spPr>
          <a:xfrm>
            <a:off x="2617589" y="5160407"/>
            <a:ext cx="10827663" cy="352544"/>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Local influence modeled by personalized weighted PageRank.</a:t>
            </a:r>
            <a:endParaRPr lang="en-US" sz="1700" dirty="0"/>
          </a:p>
        </p:txBody>
      </p:sp>
      <p:pic>
        <p:nvPicPr>
          <p:cNvPr id="12" name="Image 3" descr="preencoded.png"/>
          <p:cNvPicPr>
            <a:picLocks noChangeAspect="1"/>
          </p:cNvPicPr>
          <p:nvPr/>
        </p:nvPicPr>
        <p:blipFill>
          <a:blip r:embed="rId6"/>
          <a:stretch>
            <a:fillRect/>
          </a:stretch>
        </p:blipFill>
        <p:spPr>
          <a:xfrm>
            <a:off x="1185029" y="5785961"/>
            <a:ext cx="1102043" cy="1754505"/>
          </a:xfrm>
          <a:prstGeom prst="rect">
            <a:avLst/>
          </a:prstGeom>
        </p:spPr>
      </p:pic>
      <p:sp>
        <p:nvSpPr>
          <p:cNvPr id="13" name="Text 7"/>
          <p:cNvSpPr/>
          <p:nvPr/>
        </p:nvSpPr>
        <p:spPr>
          <a:xfrm>
            <a:off x="2617589" y="6006346"/>
            <a:ext cx="2755106" cy="344329"/>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Formula Application</a:t>
            </a:r>
            <a:endParaRPr lang="en-US" sz="2150" dirty="0"/>
          </a:p>
        </p:txBody>
      </p:sp>
      <p:sp>
        <p:nvSpPr>
          <p:cNvPr id="14" name="Text 8"/>
          <p:cNvSpPr/>
          <p:nvPr/>
        </p:nvSpPr>
        <p:spPr>
          <a:xfrm>
            <a:off x="2617589" y="6482834"/>
            <a:ext cx="10827663" cy="352544"/>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IP(u) = d × Σ(ψ(v,u) × IP(v)/OutDegree(v)) + (1-d)/N</a:t>
            </a:r>
          </a:p>
          <a:p>
            <a:pPr>
              <a:lnSpc>
                <a:spcPts val="2750"/>
              </a:lnSpc>
            </a:pPr>
            <a:r>
              <a:rPr lang="en-US" sz="1700" dirty="0">
                <a:solidFill>
                  <a:srgbClr val="E2E6E9"/>
                </a:solidFill>
                <a:latin typeface="Merriweather" pitchFamily="34" charset="0"/>
                <a:ea typeface="Merriweather" pitchFamily="34" charset="-122"/>
                <a:cs typeface="Merriweather" pitchFamily="34" charset="-120"/>
              </a:rPr>
              <a:t>ψ(</a:t>
            </a:r>
            <a:r>
              <a:rPr lang="en-US" sz="1700" dirty="0" err="1">
                <a:solidFill>
                  <a:srgbClr val="E2E6E9"/>
                </a:solidFill>
                <a:latin typeface="Merriweather" pitchFamily="34" charset="0"/>
                <a:ea typeface="Merriweather" pitchFamily="34" charset="-122"/>
                <a:cs typeface="Merriweather" pitchFamily="34" charset="-120"/>
              </a:rPr>
              <a:t>v,u</a:t>
            </a:r>
            <a:r>
              <a:rPr lang="en-US" sz="1700" dirty="0">
                <a:solidFill>
                  <a:srgbClr val="E2E6E9"/>
                </a:solidFill>
                <a:latin typeface="Merriweather" pitchFamily="34" charset="0"/>
                <a:ea typeface="Merriweather" pitchFamily="34" charset="-122"/>
                <a:cs typeface="Merriweather" pitchFamily="34" charset="-120"/>
              </a:rPr>
              <a:t>): Combined influence strength based on actions and interest similarity.</a:t>
            </a:r>
            <a:endParaRPr lang="en-US" sz="1700" dirty="0"/>
          </a:p>
          <a:p>
            <a:pPr marL="0" indent="0" algn="l">
              <a:lnSpc>
                <a:spcPts val="2750"/>
              </a:lnSpc>
              <a:buNone/>
            </a:pPr>
            <a:endParaRPr lang="en-US" sz="1700" dirty="0"/>
          </a:p>
        </p:txBody>
      </p:sp>
      <p:sp>
        <p:nvSpPr>
          <p:cNvPr id="15" name="Text 9"/>
          <p:cNvSpPr/>
          <p:nvPr/>
        </p:nvSpPr>
        <p:spPr>
          <a:xfrm>
            <a:off x="2617589" y="6967538"/>
            <a:ext cx="10827663" cy="352544"/>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001"/>
          </a:p>
        </p:txBody>
      </p:sp>
      <p:sp>
        <p:nvSpPr>
          <p:cNvPr id="4" name="Text 1"/>
          <p:cNvSpPr/>
          <p:nvPr/>
        </p:nvSpPr>
        <p:spPr>
          <a:xfrm>
            <a:off x="1185029" y="664369"/>
            <a:ext cx="10300811" cy="753308"/>
          </a:xfrm>
          <a:prstGeom prst="rect">
            <a:avLst/>
          </a:prstGeom>
          <a:noFill/>
          <a:ln/>
        </p:spPr>
        <p:txBody>
          <a:bodyPr wrap="none" lIns="0" tIns="0" rIns="0" bIns="0" rtlCol="0" anchor="t"/>
          <a:lstStyle/>
          <a:p>
            <a:pPr marL="0" indent="0" algn="l">
              <a:lnSpc>
                <a:spcPts val="5900"/>
              </a:lnSpc>
              <a:buNone/>
            </a:pPr>
            <a:r>
              <a:rPr lang="en-US" sz="4700" dirty="0">
                <a:solidFill>
                  <a:srgbClr val="F5F0F0"/>
                </a:solidFill>
                <a:latin typeface="Merriweather" pitchFamily="34" charset="0"/>
                <a:ea typeface="Merriweather" pitchFamily="34" charset="-122"/>
                <a:cs typeface="Merriweather" pitchFamily="34" charset="-120"/>
              </a:rPr>
              <a:t>User Behavior Weighting in PSAIIM</a:t>
            </a:r>
            <a:endParaRPr lang="en-US" sz="4700" dirty="0"/>
          </a:p>
        </p:txBody>
      </p:sp>
      <p:pic>
        <p:nvPicPr>
          <p:cNvPr id="5" name="Image 1" descr="preencoded.png"/>
          <p:cNvPicPr>
            <a:picLocks noChangeAspect="1"/>
          </p:cNvPicPr>
          <p:nvPr/>
        </p:nvPicPr>
        <p:blipFill>
          <a:blip r:embed="rId4"/>
          <a:stretch>
            <a:fillRect/>
          </a:stretch>
        </p:blipFill>
        <p:spPr>
          <a:xfrm>
            <a:off x="1185029" y="1779270"/>
            <a:ext cx="1205389" cy="1446490"/>
          </a:xfrm>
          <a:prstGeom prst="rect">
            <a:avLst/>
          </a:prstGeom>
        </p:spPr>
      </p:pic>
      <p:sp>
        <p:nvSpPr>
          <p:cNvPr id="6" name="Text 2"/>
          <p:cNvSpPr/>
          <p:nvPr/>
        </p:nvSpPr>
        <p:spPr>
          <a:xfrm>
            <a:off x="2752011" y="2020253"/>
            <a:ext cx="5752148"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Not all social actions have equal impact:</a:t>
            </a:r>
            <a:endParaRPr lang="en-US" sz="2350" dirty="0"/>
          </a:p>
        </p:txBody>
      </p:sp>
      <p:sp>
        <p:nvSpPr>
          <p:cNvPr id="7" name="Text 3"/>
          <p:cNvSpPr/>
          <p:nvPr/>
        </p:nvSpPr>
        <p:spPr>
          <a:xfrm>
            <a:off x="2752011" y="2541389"/>
            <a:ext cx="10693241" cy="385763"/>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Sharing &gt; Commenting &gt; Liking.</a:t>
            </a:r>
            <a:endParaRPr lang="en-US" sz="1850" dirty="0"/>
          </a:p>
        </p:txBody>
      </p:sp>
      <p:pic>
        <p:nvPicPr>
          <p:cNvPr id="8" name="Image 2" descr="preencoded.png"/>
          <p:cNvPicPr>
            <a:picLocks noChangeAspect="1"/>
          </p:cNvPicPr>
          <p:nvPr/>
        </p:nvPicPr>
        <p:blipFill>
          <a:blip r:embed="rId5"/>
          <a:stretch>
            <a:fillRect/>
          </a:stretch>
        </p:blipFill>
        <p:spPr>
          <a:xfrm>
            <a:off x="1185029" y="3225760"/>
            <a:ext cx="1205389" cy="1446490"/>
          </a:xfrm>
          <a:prstGeom prst="rect">
            <a:avLst/>
          </a:prstGeom>
        </p:spPr>
      </p:pic>
      <p:sp>
        <p:nvSpPr>
          <p:cNvPr id="9" name="Text 4"/>
          <p:cNvSpPr/>
          <p:nvPr/>
        </p:nvSpPr>
        <p:spPr>
          <a:xfrm>
            <a:off x="2752011" y="3466743"/>
            <a:ext cx="3216116"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Weighting Calculation</a:t>
            </a:r>
            <a:endParaRPr lang="en-US" sz="2350" dirty="0"/>
          </a:p>
        </p:txBody>
      </p:sp>
      <p:sp>
        <p:nvSpPr>
          <p:cNvPr id="10" name="Text 5"/>
          <p:cNvSpPr/>
          <p:nvPr/>
        </p:nvSpPr>
        <p:spPr>
          <a:xfrm>
            <a:off x="2752011" y="3987879"/>
            <a:ext cx="10693241" cy="385763"/>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Behavior frequency × semantic similarity determines edge weight.</a:t>
            </a:r>
            <a:endParaRPr lang="en-US" sz="1850" dirty="0"/>
          </a:p>
        </p:txBody>
      </p:sp>
      <p:pic>
        <p:nvPicPr>
          <p:cNvPr id="11" name="Image 3" descr="preencoded.png"/>
          <p:cNvPicPr>
            <a:picLocks noChangeAspect="1"/>
          </p:cNvPicPr>
          <p:nvPr/>
        </p:nvPicPr>
        <p:blipFill>
          <a:blip r:embed="rId6"/>
          <a:stretch>
            <a:fillRect/>
          </a:stretch>
        </p:blipFill>
        <p:spPr>
          <a:xfrm>
            <a:off x="1185029" y="4672251"/>
            <a:ext cx="1205389" cy="1446490"/>
          </a:xfrm>
          <a:prstGeom prst="rect">
            <a:avLst/>
          </a:prstGeom>
        </p:spPr>
      </p:pic>
      <p:sp>
        <p:nvSpPr>
          <p:cNvPr id="12" name="Text 6"/>
          <p:cNvSpPr/>
          <p:nvPr/>
        </p:nvSpPr>
        <p:spPr>
          <a:xfrm>
            <a:off x="2752011" y="4913233"/>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Semantic Correction</a:t>
            </a:r>
            <a:endParaRPr lang="en-US" sz="2350" dirty="0"/>
          </a:p>
        </p:txBody>
      </p:sp>
      <p:sp>
        <p:nvSpPr>
          <p:cNvPr id="13" name="Text 7"/>
          <p:cNvSpPr/>
          <p:nvPr/>
        </p:nvSpPr>
        <p:spPr>
          <a:xfrm>
            <a:off x="2752011" y="5434370"/>
            <a:ext cx="10693241" cy="385763"/>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Semantic correction ensures real-world social strength modeling.</a:t>
            </a:r>
            <a:endParaRPr lang="en-US" sz="1850" dirty="0"/>
          </a:p>
        </p:txBody>
      </p:sp>
      <p:pic>
        <p:nvPicPr>
          <p:cNvPr id="14" name="Image 4" descr="preencoded.png"/>
          <p:cNvPicPr>
            <a:picLocks noChangeAspect="1"/>
          </p:cNvPicPr>
          <p:nvPr/>
        </p:nvPicPr>
        <p:blipFill>
          <a:blip r:embed="rId7"/>
          <a:stretch>
            <a:fillRect/>
          </a:stretch>
        </p:blipFill>
        <p:spPr>
          <a:xfrm>
            <a:off x="1185029" y="6118741"/>
            <a:ext cx="1205389" cy="1446490"/>
          </a:xfrm>
          <a:prstGeom prst="rect">
            <a:avLst/>
          </a:prstGeom>
        </p:spPr>
      </p:pic>
      <p:sp>
        <p:nvSpPr>
          <p:cNvPr id="15" name="Text 8"/>
          <p:cNvSpPr/>
          <p:nvPr/>
        </p:nvSpPr>
        <p:spPr>
          <a:xfrm>
            <a:off x="2752011" y="6359723"/>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Friendship Factor</a:t>
            </a:r>
            <a:endParaRPr lang="en-US" sz="2350" dirty="0"/>
          </a:p>
        </p:txBody>
      </p:sp>
      <p:sp>
        <p:nvSpPr>
          <p:cNvPr id="16" name="Text 9"/>
          <p:cNvSpPr/>
          <p:nvPr/>
        </p:nvSpPr>
        <p:spPr>
          <a:xfrm>
            <a:off x="2752011" y="6880860"/>
            <a:ext cx="10693241" cy="385763"/>
          </a:xfrm>
          <a:prstGeom prst="rect">
            <a:avLst/>
          </a:prstGeom>
          <a:noFill/>
          <a:ln/>
        </p:spPr>
        <p:txBody>
          <a:bodyPr wrap="non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Friendship factor (α-values) adjust behavioral impact in equations.</a:t>
            </a:r>
            <a:endParaRPr lang="en-US" sz="1850" dirty="0"/>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249710" y="599718"/>
            <a:ext cx="7617381" cy="1363266"/>
          </a:xfrm>
          <a:prstGeom prst="rect">
            <a:avLst/>
          </a:prstGeom>
          <a:noFill/>
          <a:ln/>
        </p:spPr>
        <p:txBody>
          <a:bodyPr wrap="square" lIns="0" tIns="0" rIns="0" bIns="0" rtlCol="0" anchor="t"/>
          <a:lstStyle/>
          <a:p>
            <a:pPr marL="0" marR="0" lvl="0" indent="0" algn="l" defTabSz="914400" rtl="0" eaLnBrk="1" fontAlgn="auto" latinLnBrk="0" hangingPunct="1">
              <a:lnSpc>
                <a:spcPts val="5350"/>
              </a:lnSpc>
              <a:spcBef>
                <a:spcPts val="0"/>
              </a:spcBef>
              <a:spcAft>
                <a:spcPts val="0"/>
              </a:spcAft>
              <a:buClrTx/>
              <a:buSzTx/>
              <a:buFontTx/>
              <a:buNone/>
              <a:tabLst/>
              <a:defRPr/>
            </a:pPr>
            <a:r>
              <a:rPr kumimoji="0" lang="en-US" sz="42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Influence Node Selection via BFS Trees</a:t>
            </a:r>
            <a:endParaRPr kumimoji="0" lang="en-US" sz="4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6249710" y="2535317"/>
            <a:ext cx="490657" cy="490657"/>
          </a:xfrm>
          <a:prstGeom prst="roundRect">
            <a:avLst>
              <a:gd name="adj" fmla="val 18669"/>
            </a:avLst>
          </a:prstGeom>
          <a:solidFill>
            <a:srgbClr val="003180"/>
          </a:solid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2"/>
          <p:cNvSpPr/>
          <p:nvPr/>
        </p:nvSpPr>
        <p:spPr>
          <a:xfrm>
            <a:off x="6958370" y="2535317"/>
            <a:ext cx="3417213" cy="340757"/>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Build Influence-BFS Trees</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6958370" y="3006923"/>
            <a:ext cx="6908721" cy="348972"/>
          </a:xfrm>
          <a:prstGeom prst="rect">
            <a:avLst/>
          </a:prstGeom>
          <a:noFill/>
          <a:ln/>
        </p:spPr>
        <p:txBody>
          <a:bodyPr wrap="none" lIns="0" tIns="0" rIns="0" bIns="0" rtlCol="0" anchor="t"/>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Rooted at candidate seed nodes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6249710" y="3819168"/>
            <a:ext cx="490657" cy="490657"/>
          </a:xfrm>
          <a:prstGeom prst="roundRect">
            <a:avLst>
              <a:gd name="adj" fmla="val 18669"/>
            </a:avLst>
          </a:prstGeom>
          <a:solidFill>
            <a:srgbClr val="003180"/>
          </a:solid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p:cNvSpPr/>
          <p:nvPr/>
        </p:nvSpPr>
        <p:spPr>
          <a:xfrm>
            <a:off x="6958370" y="3819168"/>
            <a:ext cx="2912269" cy="340757"/>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Influence Propagation</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6958370" y="4290774"/>
            <a:ext cx="6908721" cy="348972"/>
          </a:xfrm>
          <a:prstGeom prst="rect">
            <a:avLst/>
          </a:prstGeom>
          <a:noFill/>
          <a:ln/>
        </p:spPr>
        <p:txBody>
          <a:bodyPr wrap="none" lIns="0" tIns="0" rIns="0" bIns="0" rtlCol="0" anchor="t"/>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Through shortest paths in graph</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6249710" y="5103019"/>
            <a:ext cx="490657" cy="490657"/>
          </a:xfrm>
          <a:prstGeom prst="roundRect">
            <a:avLst>
              <a:gd name="adj" fmla="val 18669"/>
            </a:avLst>
          </a:prstGeom>
          <a:solidFill>
            <a:srgbClr val="003180"/>
          </a:solid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p:cNvSpPr/>
          <p:nvPr/>
        </p:nvSpPr>
        <p:spPr>
          <a:xfrm>
            <a:off x="6958370" y="5103019"/>
            <a:ext cx="2775704" cy="340757"/>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Candidate Evaluation</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6958370" y="5574625"/>
            <a:ext cx="6908721" cy="348972"/>
          </a:xfrm>
          <a:prstGeom prst="rect">
            <a:avLst/>
          </a:prstGeom>
          <a:noFill/>
          <a:ln/>
        </p:spPr>
        <p:txBody>
          <a:bodyPr wrap="none" lIns="0" tIns="0" rIns="0" bIns="0" rtlCol="0" anchor="t"/>
          <a:lstStyle/>
          <a:p>
            <a:pPr marL="342900" marR="0" lvl="0" indent="-342900" algn="l" defTabSz="914400" rtl="0" eaLnBrk="1" fontAlgn="auto" latinLnBrk="0" hangingPunct="1">
              <a:lnSpc>
                <a:spcPts val="2700"/>
              </a:lnSpc>
              <a:spcBef>
                <a:spcPts val="0"/>
              </a:spcBef>
              <a:spcAft>
                <a:spcPts val="0"/>
              </a:spcAft>
              <a:buClrTx/>
              <a:buSzPct val="100000"/>
              <a:buFontTx/>
              <a:buChar char="•"/>
              <a:tabLst/>
              <a:defRPr/>
            </a:pPr>
            <a:r>
              <a:rPr kumimoji="0" lang="en-US" sz="17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Size of Influence Tree</a:t>
            </a:r>
          </a:p>
          <a:p>
            <a:pPr marL="342900" indent="-342900">
              <a:lnSpc>
                <a:spcPts val="2700"/>
              </a:lnSpc>
              <a:buSzPct val="100000"/>
              <a:buFontTx/>
              <a:buChar char="•"/>
              <a:defRPr/>
            </a:pPr>
            <a:r>
              <a:rPr lang="en-US" sz="1700" dirty="0">
                <a:solidFill>
                  <a:srgbClr val="E2E6E9"/>
                </a:solidFill>
                <a:latin typeface="Merriweather" pitchFamily="34" charset="0"/>
                <a:ea typeface="Merriweather" pitchFamily="34" charset="-122"/>
                <a:cs typeface="Merriweather" pitchFamily="34" charset="-120"/>
              </a:rPr>
              <a:t>Propagation Speed (average rank)</a:t>
            </a:r>
            <a:endParaRPr lang="en-US" sz="1700" dirty="0">
              <a:solidFill>
                <a:prstClr val="black"/>
              </a:solidFill>
            </a:endParaRPr>
          </a:p>
          <a:p>
            <a:pPr marL="342900" marR="0" lvl="0" indent="-342900" algn="l" defTabSz="914400" rtl="0" eaLnBrk="1" fontAlgn="auto" latinLnBrk="0" hangingPunct="1">
              <a:lnSpc>
                <a:spcPts val="2700"/>
              </a:lnSpc>
              <a:spcBef>
                <a:spcPts val="0"/>
              </a:spcBef>
              <a:spcAft>
                <a:spcPts val="0"/>
              </a:spcAft>
              <a:buClrTx/>
              <a:buSzPct val="100000"/>
              <a:buFontTx/>
              <a:buChar char="•"/>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6958370" y="5999917"/>
            <a:ext cx="6908721" cy="348972"/>
          </a:xfrm>
          <a:prstGeom prst="rect">
            <a:avLst/>
          </a:prstGeom>
          <a:noFill/>
          <a:ln/>
        </p:spPr>
        <p:txBody>
          <a:bodyPr wrap="none" lIns="0" tIns="0" rIns="0" bIns="0" rtlCol="0" anchor="t"/>
          <a:lstStyle/>
          <a:p>
            <a:pPr marL="342900" marR="0" lvl="0" indent="-342900" algn="l" defTabSz="914400" rtl="0" eaLnBrk="1" fontAlgn="auto" latinLnBrk="0" hangingPunct="1">
              <a:lnSpc>
                <a:spcPts val="2700"/>
              </a:lnSpc>
              <a:spcBef>
                <a:spcPts val="0"/>
              </a:spcBef>
              <a:spcAft>
                <a:spcPts val="0"/>
              </a:spcAft>
              <a:buClrTx/>
              <a:buSzPct val="100000"/>
              <a:buFontTx/>
              <a:buChar char="•"/>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1"/>
          <p:cNvSpPr/>
          <p:nvPr/>
        </p:nvSpPr>
        <p:spPr>
          <a:xfrm>
            <a:off x="6249710" y="6812161"/>
            <a:ext cx="490657" cy="490657"/>
          </a:xfrm>
          <a:prstGeom prst="roundRect">
            <a:avLst>
              <a:gd name="adj" fmla="val 18669"/>
            </a:avLst>
          </a:prstGeom>
          <a:solidFill>
            <a:srgbClr val="003180"/>
          </a:solidFill>
          <a:ln w="7620">
            <a:solidFill>
              <a:srgbClr val="194A99"/>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6958370" y="6812161"/>
            <a:ext cx="2780705" cy="340757"/>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Redundancy Pruning</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p:cNvSpPr/>
          <p:nvPr/>
        </p:nvSpPr>
        <p:spPr>
          <a:xfrm>
            <a:off x="6958370" y="7283768"/>
            <a:ext cx="6908721" cy="348972"/>
          </a:xfrm>
          <a:prstGeom prst="rect">
            <a:avLst/>
          </a:prstGeom>
          <a:noFill/>
          <a:ln/>
        </p:spPr>
        <p:txBody>
          <a:bodyPr wrap="none" lIns="0" tIns="0" rIns="0" bIns="0" rtlCol="0" anchor="t"/>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Detects and prunes overlapping Black Paths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834</Words>
  <Application>Microsoft Office PowerPoint</Application>
  <PresentationFormat>Custom</PresentationFormat>
  <Paragraphs>174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Aptos</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Ali Zahid</cp:lastModifiedBy>
  <cp:revision>6</cp:revision>
  <dcterms:created xsi:type="dcterms:W3CDTF">2025-04-27T08:22:30Z</dcterms:created>
  <dcterms:modified xsi:type="dcterms:W3CDTF">2025-04-27T15:26:44Z</dcterms:modified>
</cp:coreProperties>
</file>